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47" r:id="rId3"/>
    <p:sldId id="337" r:id="rId4"/>
    <p:sldId id="276" r:id="rId5"/>
    <p:sldId id="260" r:id="rId6"/>
    <p:sldId id="321" r:id="rId7"/>
    <p:sldId id="323" r:id="rId8"/>
    <p:sldId id="322" r:id="rId9"/>
    <p:sldId id="274" r:id="rId10"/>
    <p:sldId id="304" r:id="rId11"/>
    <p:sldId id="320" r:id="rId12"/>
    <p:sldId id="302" r:id="rId13"/>
    <p:sldId id="300" r:id="rId14"/>
    <p:sldId id="262" r:id="rId15"/>
    <p:sldId id="317" r:id="rId16"/>
    <p:sldId id="319" r:id="rId17"/>
    <p:sldId id="318" r:id="rId18"/>
    <p:sldId id="348" r:id="rId19"/>
    <p:sldId id="264" r:id="rId20"/>
    <p:sldId id="312" r:id="rId21"/>
    <p:sldId id="313" r:id="rId22"/>
    <p:sldId id="315" r:id="rId23"/>
    <p:sldId id="314" r:id="rId24"/>
    <p:sldId id="308" r:id="rId25"/>
    <p:sldId id="266" r:id="rId26"/>
    <p:sldId id="329" r:id="rId27"/>
    <p:sldId id="331" r:id="rId28"/>
    <p:sldId id="333" r:id="rId29"/>
    <p:sldId id="335" r:id="rId30"/>
    <p:sldId id="341" r:id="rId31"/>
    <p:sldId id="352" r:id="rId32"/>
    <p:sldId id="353" r:id="rId33"/>
    <p:sldId id="316" r:id="rId34"/>
    <p:sldId id="354" r:id="rId35"/>
    <p:sldId id="358" r:id="rId36"/>
    <p:sldId id="355" r:id="rId37"/>
    <p:sldId id="357" r:id="rId38"/>
    <p:sldId id="336" r:id="rId39"/>
    <p:sldId id="330" r:id="rId4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2A44273-95B8-4FE8-83B8-24D777CDC961}">
          <p14:sldIdLst>
            <p14:sldId id="256"/>
            <p14:sldId id="347"/>
            <p14:sldId id="337"/>
            <p14:sldId id="276"/>
            <p14:sldId id="260"/>
            <p14:sldId id="321"/>
            <p14:sldId id="323"/>
            <p14:sldId id="322"/>
            <p14:sldId id="274"/>
            <p14:sldId id="304"/>
            <p14:sldId id="320"/>
            <p14:sldId id="302"/>
            <p14:sldId id="300"/>
            <p14:sldId id="262"/>
            <p14:sldId id="317"/>
            <p14:sldId id="319"/>
            <p14:sldId id="318"/>
            <p14:sldId id="348"/>
            <p14:sldId id="264"/>
            <p14:sldId id="312"/>
            <p14:sldId id="313"/>
            <p14:sldId id="315"/>
            <p14:sldId id="314"/>
            <p14:sldId id="308"/>
            <p14:sldId id="266"/>
            <p14:sldId id="329"/>
            <p14:sldId id="331"/>
            <p14:sldId id="333"/>
            <p14:sldId id="335"/>
            <p14:sldId id="341"/>
            <p14:sldId id="352"/>
            <p14:sldId id="353"/>
            <p14:sldId id="316"/>
            <p14:sldId id="354"/>
            <p14:sldId id="358"/>
            <p14:sldId id="355"/>
            <p14:sldId id="357"/>
            <p14:sldId id="336"/>
            <p14:sldId id="33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ff"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FF9933"/>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69943" autoAdjust="0"/>
  </p:normalViewPr>
  <p:slideViewPr>
    <p:cSldViewPr>
      <p:cViewPr>
        <p:scale>
          <a:sx n="142" d="100"/>
          <a:sy n="142" d="100"/>
        </p:scale>
        <p:origin x="-72" y="1230"/>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62B080B-B370-4F38-81C0-145A32182A4D}" type="datetimeFigureOut">
              <a:rPr lang="en-US" smtClean="0"/>
              <a:pPr/>
              <a:t>8/6/2012</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18F46925-8EFD-4B24-9086-31C9D3ECB395}" type="slidenum">
              <a:rPr lang="en-US" smtClean="0"/>
              <a:pPr/>
              <a:t>‹#›</a:t>
            </a:fld>
            <a:endParaRPr lang="en-US" dirty="0"/>
          </a:p>
        </p:txBody>
      </p:sp>
    </p:spTree>
    <p:extLst>
      <p:ext uri="{BB962C8B-B14F-4D97-AF65-F5344CB8AC3E}">
        <p14:creationId xmlns:p14="http://schemas.microsoft.com/office/powerpoint/2010/main" xmlns="" val="135382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C371B4D9-2E21-4DFF-BFD8-A82ADF461E59}" type="datetimeFigureOut">
              <a:rPr lang="en-US" smtClean="0"/>
              <a:pPr/>
              <a:t>8/6/2012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2443F34-97C3-4381-AD51-CCC9A4424C86}" type="slidenum">
              <a:rPr lang="en-US" smtClean="0"/>
              <a:pPr/>
              <a:t>‹#›</a:t>
            </a:fld>
            <a:endParaRPr lang="en-US" dirty="0"/>
          </a:p>
        </p:txBody>
      </p:sp>
    </p:spTree>
    <p:extLst>
      <p:ext uri="{BB962C8B-B14F-4D97-AF65-F5344CB8AC3E}">
        <p14:creationId xmlns:p14="http://schemas.microsoft.com/office/powerpoint/2010/main" xmlns="" val="418172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rganicauthority.com/foodie-buzz/genetically-modified-organisms-found-in-the-wild.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organicauthority.com/vegetables/potatoe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rganicauthority.com/foodie-buzz/genetically-modified-organisms-found-in-the-wild.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organicauthority.com/vegetables/potatoes.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nutrition.about.com/od/changeyourdiet/a/green_diet_tips.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a:t>
            </a:fld>
            <a:endParaRPr lang="en-US" dirty="0"/>
          </a:p>
        </p:txBody>
      </p:sp>
    </p:spTree>
    <p:extLst>
      <p:ext uri="{BB962C8B-B14F-4D97-AF65-F5344CB8AC3E}">
        <p14:creationId xmlns:p14="http://schemas.microsoft.com/office/powerpoint/2010/main" xmlns="" val="38802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Marketers and fundraisers</a:t>
            </a:r>
            <a:r>
              <a:rPr lang="en-US" baseline="0" dirty="0" smtClean="0"/>
              <a:t> thrive on crisis communications and this can create </a:t>
            </a:r>
            <a:r>
              <a:rPr lang="en-US" baseline="0" dirty="0" err="1" smtClean="0"/>
              <a:t>dissonnance</a:t>
            </a:r>
            <a:r>
              <a:rPr lang="en-US" baseline="0" dirty="0" smtClean="0"/>
              <a:t> in overall messages</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Examples:</a:t>
            </a:r>
            <a:r>
              <a:rPr lang="en-US" baseline="0" dirty="0" smtClean="0"/>
              <a:t> Jobs vs. environment; government over-reach</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defensive frame trying to justify our priorities on someone else’s agenda and framework.</a:t>
            </a:r>
          </a:p>
          <a:p>
            <a:endParaRPr lang="en-US" baseline="0" dirty="0" smtClean="0"/>
          </a:p>
          <a:p>
            <a:r>
              <a:rPr lang="en-US" baseline="0" dirty="0" smtClean="0"/>
              <a:t>MD: Broken record time: can you give examples of values-based reframings in response to statements like these?</a:t>
            </a:r>
          </a:p>
          <a:p>
            <a:endParaRPr lang="en-US" baseline="0" dirty="0" smtClean="0"/>
          </a:p>
          <a:p>
            <a:r>
              <a:rPr lang="en-US" dirty="0" smtClean="0"/>
              <a:t>Choice includes choosing a child’s characteristics</a:t>
            </a:r>
          </a:p>
          <a:p>
            <a:r>
              <a:rPr lang="en-US" dirty="0" smtClean="0"/>
              <a:t>Questioning surrogacy or egg-selling is paternalistic and invades my personal and private choices</a:t>
            </a:r>
          </a:p>
          <a:p>
            <a:r>
              <a:rPr lang="en-US" dirty="0" smtClean="0"/>
              <a:t>Individual choice today vs. ramifications for future generations (my life now vs. speculative future life)</a:t>
            </a:r>
          </a:p>
          <a:p>
            <a:r>
              <a:rPr lang="en-US" dirty="0" smtClean="0"/>
              <a:t>Burdensome regulations slow the pace of scientific innovation</a:t>
            </a:r>
          </a:p>
          <a:p>
            <a:r>
              <a:rPr lang="en-US" dirty="0" smtClean="0"/>
              <a:t>If I can afford to pay a surrogate, what’s the big deal—isn’t this my private and personal choice?</a:t>
            </a:r>
          </a:p>
          <a:p>
            <a:r>
              <a:rPr lang="en-US" dirty="0" smtClean="0"/>
              <a:t>“Nanny state” –why do we need to regulate these things?</a:t>
            </a:r>
          </a:p>
          <a:p>
            <a:r>
              <a:rPr lang="en-US" dirty="0" smtClean="0"/>
              <a:t>Eugenics will never really happen in a free society</a:t>
            </a: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12</a:t>
            </a:fld>
            <a:endParaRPr lang="en-US" dirty="0"/>
          </a:p>
        </p:txBody>
      </p:sp>
    </p:spTree>
    <p:extLst>
      <p:ext uri="{BB962C8B-B14F-4D97-AF65-F5344CB8AC3E}">
        <p14:creationId xmlns:p14="http://schemas.microsoft.com/office/powerpoint/2010/main" xmlns="" val="114091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2000" dirty="0" smtClean="0"/>
              <a:t>It’s about health and quality </a:t>
            </a:r>
          </a:p>
          <a:p>
            <a:pPr marL="109728" indent="0">
              <a:buNone/>
            </a:pPr>
            <a:r>
              <a:rPr lang="en-US" sz="2000" dirty="0" smtClean="0"/>
              <a:t>  of life for all people</a:t>
            </a:r>
          </a:p>
          <a:p>
            <a:r>
              <a:rPr lang="en-US" sz="2000" dirty="0" smtClean="0"/>
              <a:t>It’s about our children’s future </a:t>
            </a:r>
          </a:p>
          <a:p>
            <a:r>
              <a:rPr lang="en-US" sz="2000" dirty="0" smtClean="0"/>
              <a:t>It’s about social justice, equity and fairness</a:t>
            </a:r>
          </a:p>
          <a:p>
            <a:r>
              <a:rPr lang="en-US" sz="2000" dirty="0" smtClean="0"/>
              <a:t>It’s about transparency, accountability, and participation in the decisions that affect us all</a:t>
            </a:r>
          </a:p>
          <a:p>
            <a:r>
              <a:rPr lang="en-US" sz="2000" dirty="0" smtClean="0"/>
              <a:t>It’s about what we </a:t>
            </a:r>
            <a:r>
              <a:rPr lang="en-US" sz="2000" i="1" dirty="0" smtClean="0"/>
              <a:t>really mean </a:t>
            </a:r>
            <a:r>
              <a:rPr lang="en-US" sz="2000" dirty="0" smtClean="0"/>
              <a:t> when we talk about </a:t>
            </a:r>
            <a:r>
              <a:rPr lang="en-US" sz="2000" i="1" dirty="0" smtClean="0"/>
              <a:t>humanity, or</a:t>
            </a:r>
            <a:r>
              <a:rPr lang="en-US" sz="2000" i="1" baseline="0" dirty="0" smtClean="0"/>
              <a:t> protecting children’s</a:t>
            </a:r>
            <a:r>
              <a:rPr lang="en-US" sz="2000" baseline="0" dirty="0" smtClean="0"/>
              <a:t> health    or the environment.</a:t>
            </a:r>
            <a:endParaRPr lang="en-US" sz="2000"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13</a:t>
            </a:fld>
            <a:endParaRPr lang="en-US" dirty="0"/>
          </a:p>
        </p:txBody>
      </p:sp>
    </p:spTree>
    <p:extLst>
      <p:ext uri="{BB962C8B-B14F-4D97-AF65-F5344CB8AC3E}">
        <p14:creationId xmlns:p14="http://schemas.microsoft.com/office/powerpoint/2010/main" xmlns="" val="376184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bwMode="auto">
          <a:xfrm>
            <a:off x="1196975" y="701675"/>
            <a:ext cx="4683125" cy="351155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43043" name="Rectangle 3"/>
          <p:cNvSpPr>
            <a:spLocks noGrp="1" noChangeArrowheads="1"/>
          </p:cNvSpPr>
          <p:nvPr>
            <p:ph type="body" idx="1"/>
          </p:nvPr>
        </p:nvSpPr>
        <p:spPr bwMode="auto">
          <a:xfrm>
            <a:off x="707075" y="4447462"/>
            <a:ext cx="5662928" cy="4213384"/>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15</a:t>
            </a:fld>
            <a:endParaRPr lang="en-US" dirty="0"/>
          </a:p>
        </p:txBody>
      </p:sp>
    </p:spTree>
    <p:extLst>
      <p:ext uri="{BB962C8B-B14F-4D97-AF65-F5344CB8AC3E}">
        <p14:creationId xmlns:p14="http://schemas.microsoft.com/office/powerpoint/2010/main" xmlns="" val="41857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 Condense</a:t>
            </a:r>
            <a:r>
              <a:rPr lang="en-US" baseline="0" dirty="0" smtClean="0"/>
              <a:t> the text a bit </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17</a:t>
            </a:fld>
            <a:endParaRPr lang="en-US" dirty="0"/>
          </a:p>
        </p:txBody>
      </p:sp>
    </p:spTree>
    <p:extLst>
      <p:ext uri="{BB962C8B-B14F-4D97-AF65-F5344CB8AC3E}">
        <p14:creationId xmlns:p14="http://schemas.microsoft.com/office/powerpoint/2010/main" xmlns="" val="89966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4 stories</a:t>
            </a:r>
            <a:r>
              <a:rPr lang="en-US" baseline="0" dirty="0" smtClean="0"/>
              <a:t> appeared within 3 weeks in the NYT.  It illustrates the episodic and fragmented character of news about biopolitics – no connecting of dots, no big picture. Slide created by Sona Makker.</a:t>
            </a:r>
            <a:endParaRPr lang="en-US" dirty="0"/>
          </a:p>
        </p:txBody>
      </p:sp>
      <p:sp>
        <p:nvSpPr>
          <p:cNvPr id="4" name="Slide Number Placeholder 3"/>
          <p:cNvSpPr>
            <a:spLocks noGrp="1"/>
          </p:cNvSpPr>
          <p:nvPr>
            <p:ph type="sldNum" sz="quarter" idx="10"/>
          </p:nvPr>
        </p:nvSpPr>
        <p:spPr/>
        <p:txBody>
          <a:bodyPr/>
          <a:lstStyle/>
          <a:p>
            <a:fld id="{26EE4E16-1336-456C-A1EE-EC6DC46876F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1196975" y="701675"/>
            <a:ext cx="4683125" cy="351155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45091" name="Rectangle 3"/>
          <p:cNvSpPr>
            <a:spLocks noGrp="1" noChangeArrowheads="1"/>
          </p:cNvSpPr>
          <p:nvPr>
            <p:ph type="body" idx="1"/>
          </p:nvPr>
        </p:nvSpPr>
        <p:spPr bwMode="auto">
          <a:xfrm>
            <a:off x="707075" y="4447462"/>
            <a:ext cx="5662928" cy="4213384"/>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39363">
              <a:defRPr/>
            </a:pPr>
            <a:r>
              <a:rPr lang="en-US" dirty="0" smtClean="0"/>
              <a:t>Our values – deeply held beliefs come from our culture, our families and peers, and from our experiences.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 Should there also be a slide like</a:t>
            </a:r>
            <a:r>
              <a:rPr lang="en-US" baseline="0" dirty="0" smtClean="0"/>
              <a:t> this at the beginning, as a “road map” for your talk?</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21</a:t>
            </a:fld>
            <a:endParaRPr lang="en-US" dirty="0"/>
          </a:p>
        </p:txBody>
      </p:sp>
    </p:spTree>
    <p:extLst>
      <p:ext uri="{BB962C8B-B14F-4D97-AF65-F5344CB8AC3E}">
        <p14:creationId xmlns:p14="http://schemas.microsoft.com/office/powerpoint/2010/main" xmlns="" val="1630838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Marian’s three tiers of values and why Americans</a:t>
            </a:r>
            <a:r>
              <a:rPr lang="en-US" baseline="0" dirty="0" smtClean="0"/>
              <a:t> are different….</a:t>
            </a:r>
          </a:p>
          <a:p>
            <a:r>
              <a:rPr lang="en-US" baseline="0" dirty="0" smtClean="0"/>
              <a:t>Compassion; altruism not high level values in American culture.</a:t>
            </a:r>
          </a:p>
          <a:p>
            <a:r>
              <a:rPr lang="en-US" baseline="0" dirty="0" smtClean="0"/>
              <a:t>Individualism </a:t>
            </a:r>
          </a:p>
          <a:p>
            <a:endParaRPr lang="en-US" baseline="0" dirty="0" smtClean="0"/>
          </a:p>
          <a:p>
            <a:endParaRPr lang="en-US" baseline="0" dirty="0" smtClean="0"/>
          </a:p>
          <a:p>
            <a:r>
              <a:rPr lang="en-US" sz="1200" kern="1200" dirty="0" smtClean="0">
                <a:solidFill>
                  <a:schemeClr val="tx1"/>
                </a:solidFill>
                <a:effectLst/>
                <a:latin typeface="+mn-lt"/>
                <a:ea typeface="+mn-ea"/>
                <a:cs typeface="+mn-cs"/>
              </a:rPr>
              <a:t>Results from the cross-cultural study of 38 countries showed that people in the U.S. tend to hold values in the self-enhancement dimension, specifically with goals that focus on mastery (such as success, capability, independence in choosing own goals), and scored low on values of self-transcendence.  In addition, people in the U.S. scored high in their level of openness and were moderate in their level of conservatism.  Research shows negative correlations between environmental concerns and the values of self-enhancement and conservatism, and a positive correlation between environmental concerns and self-transcendence values; research findings regarding the correlation between openness and environmental concerns are less clear (Schultz and Zelezny, 2003: 128-129). </a:t>
            </a:r>
          </a:p>
          <a:p>
            <a:r>
              <a:rPr lang="en-US" sz="1200" kern="1200" dirty="0" smtClean="0">
                <a:solidFill>
                  <a:schemeClr val="tx1"/>
                </a:solidFill>
                <a:effectLst/>
                <a:latin typeface="+mn-lt"/>
                <a:ea typeface="+mn-ea"/>
                <a:cs typeface="+mn-cs"/>
              </a:rPr>
              <a:t>An additional cross-cultural study performed on college students regarding their values, environmental attitudes, and behaviors found values-based attitudes formed around three clusters: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Egoistic concerns focusing on the self (health, quality of life, prosperity, convenience)</a:t>
            </a:r>
          </a:p>
          <a:p>
            <a:pPr lvl="0"/>
            <a:r>
              <a:rPr lang="en-US" sz="1200" kern="1200" dirty="0" smtClean="0">
                <a:solidFill>
                  <a:schemeClr val="tx1"/>
                </a:solidFill>
                <a:effectLst/>
                <a:latin typeface="+mn-lt"/>
                <a:ea typeface="+mn-ea"/>
                <a:cs typeface="+mn-cs"/>
              </a:rPr>
              <a:t>Social-altruistic concerns focusing on other people (children, family, community, humanity)</a:t>
            </a:r>
          </a:p>
          <a:p>
            <a:r>
              <a:rPr lang="en-US" sz="1200" kern="1200" dirty="0" smtClean="0">
                <a:solidFill>
                  <a:schemeClr val="tx1"/>
                </a:solidFill>
                <a:effectLst/>
                <a:latin typeface="+mn-lt"/>
                <a:ea typeface="+mn-ea"/>
                <a:cs typeface="+mn-cs"/>
              </a:rPr>
              <a:t>·         Biospheric concerns focusing on the well-being of living things (plants, animals, trees)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Cross culturally, social-altruistic concerns rated the highest.  Students in the U.S. scored higher on egoistic than biospheric concerns, while students in Latin American countries scored higher biospheric than egoistic concerns.  As for egoistic concerns, the researchers stated, “our prediction would be that a person who scores high on self-enhancement will care about environmental problems when the problem affects them directly, and he or she will be motivated to act when the rewards…outweigh the costs” (Schultz and Zelezny, 2003:130).  They found that the types of environmental concerns people have and the actions they take are those involving a direct connection to their lives, like soil and water contamination (Schultz and Zelezny, 2003:129-130).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Schultz, P.W., and Zelezney, L. (2003).  Reframing Environmental Messages to Be Congruent with American Values.  </a:t>
            </a:r>
            <a:r>
              <a:rPr lang="en-US" sz="1200" i="1" kern="1200" dirty="0" smtClean="0">
                <a:solidFill>
                  <a:schemeClr val="tx1"/>
                </a:solidFill>
                <a:effectLst/>
                <a:latin typeface="+mn-lt"/>
                <a:ea typeface="+mn-ea"/>
                <a:cs typeface="+mn-cs"/>
              </a:rPr>
              <a:t>Human Ecology Review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126-136.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22</a:t>
            </a:fld>
            <a:endParaRPr lang="en-US" dirty="0"/>
          </a:p>
        </p:txBody>
      </p:sp>
    </p:spTree>
    <p:extLst>
      <p:ext uri="{BB962C8B-B14F-4D97-AF65-F5344CB8AC3E}">
        <p14:creationId xmlns:p14="http://schemas.microsoft.com/office/powerpoint/2010/main" xmlns="" val="286693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23</a:t>
            </a:fld>
            <a:endParaRPr lang="en-US" dirty="0"/>
          </a:p>
        </p:txBody>
      </p:sp>
    </p:spTree>
    <p:extLst>
      <p:ext uri="{BB962C8B-B14F-4D97-AF65-F5344CB8AC3E}">
        <p14:creationId xmlns:p14="http://schemas.microsoft.com/office/powerpoint/2010/main" xmlns="" val="1564917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Values: Safety, individual rights and responsibilities, integrity of creation, ecological integrity, ethical freedom, choice, equity, trust accountability, precaution, freedom, fairness, justice, responsibility</a:t>
            </a:r>
          </a:p>
          <a:p>
            <a:r>
              <a:rPr lang="en-US" sz="1200" kern="1200" dirty="0" smtClean="0">
                <a:solidFill>
                  <a:schemeClr val="tx1"/>
                </a:solidFill>
                <a:effectLst/>
                <a:latin typeface="+mn-lt"/>
                <a:ea typeface="+mn-ea"/>
                <a:cs typeface="+mn-cs"/>
              </a:rPr>
              <a:t>Concerns: public health, uncontrollable risk, corporate greed, eugenics, reproduction, scientific literacy, mistrust of experts or public agencies, transferred consequences, limits to benefits/risk analysis and management tools, pace of change, unknown indirect consequences, intellectual and biological property rights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MD: Can we combine</a:t>
            </a:r>
            <a:r>
              <a:rPr lang="en-US" sz="1200" kern="1200" baseline="0" dirty="0" smtClean="0">
                <a:solidFill>
                  <a:schemeClr val="tx1"/>
                </a:solidFill>
                <a:effectLst/>
                <a:latin typeface="+mn-lt"/>
                <a:ea typeface="+mn-ea"/>
                <a:cs typeface="+mn-cs"/>
              </a:rPr>
              <a:t> categories so that there are 5 values (social justice, human rights, common good, ecological integrity, democratic governance)? This will make it match with what’s on our Tarrytown website, and the values essay we’re preparing.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24</a:t>
            </a:fld>
            <a:endParaRPr lang="en-US" dirty="0"/>
          </a:p>
        </p:txBody>
      </p:sp>
    </p:spTree>
    <p:extLst>
      <p:ext uri="{BB962C8B-B14F-4D97-AF65-F5344CB8AC3E}">
        <p14:creationId xmlns:p14="http://schemas.microsoft.com/office/powerpoint/2010/main" xmlns="" val="233192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96975" y="701675"/>
            <a:ext cx="4683125" cy="3511550"/>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5843" name="Rectangle 3"/>
          <p:cNvSpPr>
            <a:spLocks noGrp="1" noChangeArrowheads="1"/>
          </p:cNvSpPr>
          <p:nvPr>
            <p:ph type="body" idx="1"/>
          </p:nvPr>
        </p:nvSpPr>
        <p:spPr bwMode="auto">
          <a:xfrm>
            <a:off x="943294" y="4445825"/>
            <a:ext cx="5190490" cy="4215021"/>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Weaknesses</a:t>
            </a:r>
            <a:r>
              <a:rPr lang="en-US" baseline="0" dirty="0" smtClean="0"/>
              <a:t> of the message – doesn’t identify responsible parties—development and pollution become passive things that “happen” not things that people make happen  Needs a specific action to lock in the “what to do”</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26</a:t>
            </a:fld>
            <a:endParaRPr lang="en-US" dirty="0"/>
          </a:p>
        </p:txBody>
      </p:sp>
    </p:spTree>
    <p:extLst>
      <p:ext uri="{BB962C8B-B14F-4D97-AF65-F5344CB8AC3E}">
        <p14:creationId xmlns:p14="http://schemas.microsoft.com/office/powerpoint/2010/main" xmlns="" val="1047501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27</a:t>
            </a:fld>
            <a:endParaRPr lang="en-US" dirty="0"/>
          </a:p>
        </p:txBody>
      </p:sp>
    </p:spTree>
    <p:extLst>
      <p:ext uri="{BB962C8B-B14F-4D97-AF65-F5344CB8AC3E}">
        <p14:creationId xmlns:p14="http://schemas.microsoft.com/office/powerpoint/2010/main" xmlns="" val="324217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28</a:t>
            </a:fld>
            <a:endParaRPr lang="en-US" dirty="0"/>
          </a:p>
        </p:txBody>
      </p:sp>
    </p:spTree>
    <p:extLst>
      <p:ext uri="{BB962C8B-B14F-4D97-AF65-F5344CB8AC3E}">
        <p14:creationId xmlns:p14="http://schemas.microsoft.com/office/powerpoint/2010/main" xmlns="" val="2399335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29</a:t>
            </a:fld>
            <a:endParaRPr lang="en-US" dirty="0"/>
          </a:p>
        </p:txBody>
      </p:sp>
    </p:spTree>
    <p:extLst>
      <p:ext uri="{BB962C8B-B14F-4D97-AF65-F5344CB8AC3E}">
        <p14:creationId xmlns:p14="http://schemas.microsoft.com/office/powerpoint/2010/main" xmlns="" val="314181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3</a:t>
            </a:fld>
            <a:endParaRPr lang="en-US" dirty="0"/>
          </a:p>
        </p:txBody>
      </p:sp>
    </p:spTree>
    <p:extLst>
      <p:ext uri="{BB962C8B-B14F-4D97-AF65-F5344CB8AC3E}">
        <p14:creationId xmlns:p14="http://schemas.microsoft.com/office/powerpoint/2010/main" xmlns="" val="336298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30</a:t>
            </a:fld>
            <a:endParaRPr lang="en-US" dirty="0"/>
          </a:p>
        </p:txBody>
      </p:sp>
    </p:spTree>
    <p:extLst>
      <p:ext uri="{BB962C8B-B14F-4D97-AF65-F5344CB8AC3E}">
        <p14:creationId xmlns:p14="http://schemas.microsoft.com/office/powerpoint/2010/main" xmlns="" val="403975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31</a:t>
            </a:fld>
            <a:endParaRPr lang="en-US" dirty="0"/>
          </a:p>
        </p:txBody>
      </p:sp>
    </p:spTree>
    <p:extLst>
      <p:ext uri="{BB962C8B-B14F-4D97-AF65-F5344CB8AC3E}">
        <p14:creationId xmlns:p14="http://schemas.microsoft.com/office/powerpoint/2010/main" xmlns="" val="2746823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32</a:t>
            </a:fld>
            <a:endParaRPr lang="en-US" dirty="0"/>
          </a:p>
        </p:txBody>
      </p:sp>
    </p:spTree>
    <p:extLst>
      <p:ext uri="{BB962C8B-B14F-4D97-AF65-F5344CB8AC3E}">
        <p14:creationId xmlns:p14="http://schemas.microsoft.com/office/powerpoint/2010/main" xmlns="" val="2202329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33</a:t>
            </a:fld>
            <a:endParaRPr lang="en-US" dirty="0"/>
          </a:p>
        </p:txBody>
      </p:sp>
    </p:spTree>
    <p:extLst>
      <p:ext uri="{BB962C8B-B14F-4D97-AF65-F5344CB8AC3E}">
        <p14:creationId xmlns:p14="http://schemas.microsoft.com/office/powerpoint/2010/main" xmlns="" val="3629419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Written by Shilo Urban    http://www.organicauthority.com/foodie-buzz/eight-reasons-gmos-are-bad-for-you.html</a:t>
            </a:r>
          </a:p>
          <a:p>
            <a:endParaRPr lang="en-US" b="1" dirty="0" smtClean="0"/>
          </a:p>
          <a:p>
            <a:endParaRPr lang="en-US" b="1" dirty="0" smtClean="0"/>
          </a:p>
          <a:p>
            <a:r>
              <a:rPr lang="en-US" b="1" dirty="0" smtClean="0"/>
              <a:t>The health consequences of eating genetically modified organisms are largely unknown.</a:t>
            </a:r>
            <a:r>
              <a:rPr lang="en-US" dirty="0" smtClean="0"/>
              <a:t> Genetically engineered foods have not been shown to be safe to eat and may have unpredictable consequences. When trans-fats were first introduced, corporations battled to get them onto your grocery shelves – and it is only decades later that this once novel food has been proven to be extremely unhealthful. Many scientists are worried that the genetically altered foods, once consumed, may pass on their mutant genes to bacterium in the digestive system, just like the </a:t>
            </a:r>
            <a:r>
              <a:rPr lang="en-US" dirty="0" smtClean="0">
                <a:hlinkClick r:id="rId3"/>
              </a:rPr>
              <a:t>canola plants on the roadsides of North Dakota</a:t>
            </a:r>
            <a:r>
              <a:rPr lang="en-US" dirty="0" smtClean="0"/>
              <a:t>. How these new strains of bacteria may affect our body systems’ balance is anybody’s guess.</a:t>
            </a:r>
          </a:p>
          <a:p>
            <a:r>
              <a:rPr lang="en-US" b="1" dirty="0" smtClean="0"/>
              <a:t>Food items that contain GMOs are unlabeled in America.</a:t>
            </a:r>
            <a:r>
              <a:rPr lang="en-US" dirty="0" smtClean="0"/>
              <a:t> Why so sneaky? The European Union has banned GMOs, as have Australia, Japan, the UK and two dozen other countries that recognize that a lack of long term studies and testing may be hiding disastrous health defects.</a:t>
            </a:r>
          </a:p>
          <a:p>
            <a:r>
              <a:rPr lang="en-US" b="1" dirty="0" smtClean="0"/>
              <a:t>Genetic engineering reduces genetic diversity.</a:t>
            </a:r>
            <a:r>
              <a:rPr lang="en-US" dirty="0" smtClean="0"/>
              <a:t> When genes are more diverse, they are more robust; this is why a pure bred dog tends to have greater health problems than the dear old mutt. Plants with reduced genetic diversity cannot handle drought, fungus invasions or insects nearly as well as natural plants, which could have dire consequences for farmers and communities dependent on GMO crops for survival.</a:t>
            </a:r>
          </a:p>
          <a:p>
            <a:r>
              <a:rPr lang="en-US" b="1" dirty="0" smtClean="0"/>
              <a:t>Once the mutant genes are out of the bag, there is no going back.</a:t>
            </a:r>
            <a:r>
              <a:rPr lang="en-US" dirty="0" smtClean="0"/>
              <a:t> Genetically modified organisms contaminate existing seeds with their altered material, passing on modified traits to non-target species. This creates a new strain of plant that was never intended in the laboratory. In North Dakota, recent studies show that 80% of wild canola plants tested contained at least one transgene. In Japan, a modified bacteria created a new amino acid not found in nature; it was used in protein drinks and before it was recalled it cause severe mental and metabolic damage to hundreds as well as several deaths. Japan banned GMOs after this horrific experience. Monarch butterflies have also died after their favorite food, milkweed, was cross-pollinated from Bt corn which rendered it toxic to the endangered species.</a:t>
            </a:r>
          </a:p>
          <a:p>
            <a:r>
              <a:rPr lang="en-US" b="1" dirty="0" smtClean="0"/>
              <a:t>GMOs are not the answer for global food security.</a:t>
            </a:r>
            <a:r>
              <a:rPr lang="en-US" dirty="0" smtClean="0"/>
              <a:t> Genetically engineered crops have shown no increase in yield and no decrease in pesticide use. In many cases other farm technology has proven much more successful, and even Monsanto agrees that its genetically engineered crops yield less than conventional farming.</a:t>
            </a:r>
          </a:p>
          <a:p>
            <a:r>
              <a:rPr lang="en-US" b="1" dirty="0" smtClean="0"/>
              <a:t>Genetically engineered foods have not been proven to be safe, but the few studies conducted don’t look so hot.</a:t>
            </a:r>
            <a:r>
              <a:rPr lang="en-US" dirty="0" smtClean="0"/>
              <a:t> The organs of rats who ate genetically modified </a:t>
            </a:r>
            <a:r>
              <a:rPr lang="en-US" dirty="0" smtClean="0">
                <a:hlinkClick r:id="rId4"/>
              </a:rPr>
              <a:t>potatoes</a:t>
            </a:r>
            <a:r>
              <a:rPr lang="en-US" dirty="0" smtClean="0"/>
              <a:t> showed signs of chronic wasting, and female rates fed a diet of herbicide-resistant soybeans gave birth to stunted and sterile pups.</a:t>
            </a:r>
          </a:p>
          <a:p>
            <a:r>
              <a:rPr lang="en-US" b="1" dirty="0" smtClean="0"/>
              <a:t>Big biotech firms have very sketchy track records,</a:t>
            </a:r>
            <a:r>
              <a:rPr lang="en-US" dirty="0" smtClean="0"/>
              <a:t> but then again what would you expect from organizations who want to patent the world’s food supply? These massive biotech companies have a history of toxic contamination, deceiving the public and suing small farmers when their patented seeds blew across the fence. Biotech firms sell sterile seeds to African farmers- meaning the seeds are only good for one season, because the plants that grow up will not be able to reproduce. Farmers must buy new seeds every year instead of growing from the previous year’s yield. GMOs are not the farmers’ friend.</a:t>
            </a:r>
          </a:p>
          <a:p>
            <a:r>
              <a:rPr lang="en-US" b="1" dirty="0" smtClean="0"/>
              <a:t>GMOs require massive amounts of pesticides, herbicides and fungicides. </a:t>
            </a:r>
            <a:r>
              <a:rPr lang="en-US" dirty="0" smtClean="0"/>
              <a:t>These things are poisons, and should not be eaten or allowed to run off into our water supply. But they are, every day, by companies who care far more about the bottom line than they do about your health, your environment or your children’s future.</a:t>
            </a:r>
          </a:p>
          <a:p>
            <a:r>
              <a:rPr lang="en-US" dirty="0" smtClean="0"/>
              <a:t>The bottom line is that genetically modified organisms have not been proven in any way to be safe, and most of the studies are actually leaning the other direction, which is why many of the world’s countries have banned these items whose DNA has been genetically engineered. In America, they aren’t even labeled, much less banned, so the majority of the populace has no idea that they are eating lab-created DNA on a daily basis.</a:t>
            </a:r>
          </a:p>
          <a:p>
            <a:r>
              <a:rPr lang="en-US" dirty="0" smtClean="0"/>
              <a:t>Now you do; your best defense is to purchase certified organic food, which cannot contain any GMOs, and to tell your friends and loved ones to do the same.</a:t>
            </a: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34</a:t>
            </a:fld>
            <a:endParaRPr lang="en-US" dirty="0"/>
          </a:p>
        </p:txBody>
      </p:sp>
    </p:spTree>
    <p:extLst>
      <p:ext uri="{BB962C8B-B14F-4D97-AF65-F5344CB8AC3E}">
        <p14:creationId xmlns:p14="http://schemas.microsoft.com/office/powerpoint/2010/main" xmlns="" val="78804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Critique: Leaps right into facts…skips</a:t>
            </a:r>
            <a:r>
              <a:rPr lang="en-US" baseline="0" dirty="0" smtClean="0"/>
              <a:t> the values, but does pick up on the concerns—safety, health, crop productivity, environment, children’s future,  but assumes the reader has those concerns.  The rhetoric isn’t too pitched, but </a:t>
            </a:r>
          </a:p>
          <a:p>
            <a:endParaRPr lang="en-US" baseline="0" dirty="0" smtClean="0"/>
          </a:p>
          <a:p>
            <a:r>
              <a:rPr lang="en-US" baseline="0" dirty="0" smtClean="0"/>
              <a:t>Does provide an actions: purchase certified organic food, but places the solution at the individual level, not at the societal level.</a:t>
            </a:r>
          </a:p>
          <a:p>
            <a:r>
              <a:rPr lang="en-US" baseline="0" dirty="0" smtClean="0"/>
              <a:t>Could be stronger if the message talked about producers of GMO foods having a responsibility to provide people with a choice, accountability for their actions, transparency (another form of accountability and fairness), to protect ourselves, our families, and future generations could invoke another level of responsibility.</a:t>
            </a:r>
          </a:p>
          <a:p>
            <a:endParaRPr lang="en-US" baseline="0" dirty="0" smtClean="0"/>
          </a:p>
          <a:p>
            <a:endParaRPr lang="en-US" baseline="0" dirty="0" smtClean="0"/>
          </a:p>
          <a:p>
            <a:r>
              <a:rPr lang="en-US" sz="1200" b="1" dirty="0" smtClean="0"/>
              <a:t>The health consequences of eating genetically modified organisms are largely unknown.</a:t>
            </a:r>
            <a:r>
              <a:rPr lang="en-US" sz="1200" dirty="0" smtClean="0"/>
              <a:t> Genetically engineered foods have not been shown to be safe to eat and may have unpredictable consequences. When trans-fats were first introduced, corporations battled to get them onto your grocery shelves – and it is only decades later that this once novel food has been proven to be extremely unhealthful. Many scientists are worried that the genetically altered foods, once consumed, may pass on their mutant genes to bacterium in the digestive system, just like the </a:t>
            </a:r>
            <a:r>
              <a:rPr lang="en-US" sz="1200" dirty="0" smtClean="0">
                <a:hlinkClick r:id="rId3"/>
              </a:rPr>
              <a:t>canola plants on the roadsides of North Dakota</a:t>
            </a:r>
            <a:r>
              <a:rPr lang="en-US" sz="1200" dirty="0" smtClean="0"/>
              <a:t>. How these new strains of bacteria may affect our body systems’ balance is anybody’s guess.</a:t>
            </a:r>
          </a:p>
          <a:p>
            <a:r>
              <a:rPr lang="en-US" sz="1200" b="1" dirty="0" smtClean="0"/>
              <a:t>Food items that contain GMOs are unlabeled in America.</a:t>
            </a:r>
            <a:r>
              <a:rPr lang="en-US" sz="1200" dirty="0" smtClean="0"/>
              <a:t> Why so sneaky? The European Union has banned GMOs, as have Australia, Japan, the UK and two dozen other countries that recognize that a lack of long term studies and testing may be hiding disastrous health defects.</a:t>
            </a:r>
          </a:p>
          <a:p>
            <a:r>
              <a:rPr lang="en-US" sz="1200" b="1" dirty="0" smtClean="0"/>
              <a:t>Genetic engineering reduces genetic diversity.</a:t>
            </a:r>
            <a:r>
              <a:rPr lang="en-US" sz="1200" dirty="0" smtClean="0"/>
              <a:t> When genes are more diverse, they are more robust; this is why a pure bred dog tends to have greater health problems than the dear old mutt. Plants with reduced genetic diversity cannot handle drought, fungus invasions or insects nearly as well as natural plants, which could have dire consequences for farmers and communities dependent on GMO crops for survival.</a:t>
            </a:r>
          </a:p>
          <a:p>
            <a:r>
              <a:rPr lang="en-US" sz="1200" b="1" dirty="0" smtClean="0"/>
              <a:t>Once the mutant genes are out of the bag, there is no going back.</a:t>
            </a:r>
            <a:r>
              <a:rPr lang="en-US" sz="1200" dirty="0" smtClean="0"/>
              <a:t> Genetically modified organisms contaminate existing seeds with their altered material, passing on modified traits to non-target species. This creates a new strain of plant that was never intended in the laboratory. In North Dakota, recent studies show that 80% of wild canola plants tested contained at least one transgene. In Japan, a modified bacteria created a new amino acid not found in nature; it was used in protein drinks and before it was recalled it cause severe mental and metabolic damage to hundreds as well as several deaths. Japan banned GMOs after this horrific experience. Monarch butterflies have also died after their favorite food, milkweed, was cross-pollinated from Bt corn which rendered it toxic to the endangered species.</a:t>
            </a:r>
          </a:p>
          <a:p>
            <a:r>
              <a:rPr lang="en-US" sz="1200" b="1" dirty="0" smtClean="0"/>
              <a:t>GMOs are not the answer for global food security.</a:t>
            </a:r>
            <a:r>
              <a:rPr lang="en-US" sz="1200" dirty="0" smtClean="0"/>
              <a:t> Genetically engineered crops have shown no increase in yield and no decrease in pesticide use. In many cases other farm technology has proven much more successful, and even Monsanto agrees that its genetically engineered crops yield less than conventional farming.</a:t>
            </a:r>
          </a:p>
          <a:p>
            <a:r>
              <a:rPr lang="en-US" sz="1200" b="1" dirty="0" smtClean="0"/>
              <a:t>Genetically engineered foods have not been proven to be safe, but the few studies conducted don’t look so hot.</a:t>
            </a:r>
            <a:r>
              <a:rPr lang="en-US" sz="1200" dirty="0" smtClean="0"/>
              <a:t> The organs of rats who ate genetically modified </a:t>
            </a:r>
            <a:r>
              <a:rPr lang="en-US" sz="1200" dirty="0" smtClean="0">
                <a:hlinkClick r:id="rId4"/>
              </a:rPr>
              <a:t>potatoes</a:t>
            </a:r>
            <a:r>
              <a:rPr lang="en-US" sz="1200" dirty="0" smtClean="0"/>
              <a:t> showed signs of chronic wasting, and female rates fed a diet of herbicide-resistant soybeans gave birth to stunted and sterile pups.</a:t>
            </a:r>
          </a:p>
          <a:p>
            <a:r>
              <a:rPr lang="en-US" sz="1200" b="1" dirty="0" smtClean="0"/>
              <a:t>Big biotech firms have very sketchy track records,</a:t>
            </a:r>
            <a:r>
              <a:rPr lang="en-US" sz="1200" dirty="0" smtClean="0"/>
              <a:t> but then again what would you expect from organizations who want to patent the world’s food supply? These massive biotech companies have a history of toxic contamination, deceiving the public and suing small farmers when their patented seeds blew across the fence. Biotech firms sell sterile seeds to African farmers- meaning the seeds are only good for one season, because the plants that grow up will not be able to reproduce. Farmers must buy new seeds every year instead of growing from the previous year’s yield. GMOs are not the farmers’ friend.</a:t>
            </a:r>
          </a:p>
          <a:p>
            <a:r>
              <a:rPr lang="en-US" sz="1200" b="1" dirty="0" smtClean="0"/>
              <a:t>GMOs require massive amounts of pesticides, herbicides and fungicides. </a:t>
            </a:r>
            <a:r>
              <a:rPr lang="en-US" sz="1200" dirty="0" smtClean="0"/>
              <a:t>These things are poisons, and should not be eaten or allowed to run off into our water supply. But they are, every day, by companies who care far more about the bottom line than they do about your health, your environment or your children’s future.</a:t>
            </a:r>
          </a:p>
          <a:p>
            <a:r>
              <a:rPr lang="en-US" sz="1200" dirty="0" smtClean="0"/>
              <a:t>The bottom line is that genetically modified organisms have not been proven in any way to be safe, and most of the studies are actually leaning the other direction, which is why many of the world’s countries have banned these items whose DNA has been genetically engineered. In America, they aren’t even labeled, much less banned, so the majority of the populace has no idea that they are eating lab-created DNA on a daily basis.</a:t>
            </a:r>
          </a:p>
          <a:p>
            <a:r>
              <a:rPr lang="en-US" sz="1200" dirty="0" smtClean="0"/>
              <a:t>Now you do; your best defense is to purchase certified organic food, which cannot contain any GMOs, and to tell your friends and loved ones to do the same.</a:t>
            </a: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35</a:t>
            </a:fld>
            <a:endParaRPr lang="en-US" dirty="0"/>
          </a:p>
        </p:txBody>
      </p:sp>
    </p:spTree>
    <p:extLst>
      <p:ext uri="{BB962C8B-B14F-4D97-AF65-F5344CB8AC3E}">
        <p14:creationId xmlns:p14="http://schemas.microsoft.com/office/powerpoint/2010/main" xmlns="" val="2966357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and safe (taking care</a:t>
            </a:r>
            <a:r>
              <a:rPr lang="en-US" baseline="0" dirty="0" smtClean="0"/>
              <a:t> of our selves, our families)</a:t>
            </a:r>
            <a:endParaRPr lang="en-US" dirty="0" smtClean="0"/>
          </a:p>
          <a:p>
            <a:endParaRPr lang="en-US" dirty="0" smtClean="0"/>
          </a:p>
          <a:p>
            <a:r>
              <a:rPr lang="en-US" dirty="0" smtClean="0"/>
              <a:t>Genetically engineered plants are researched for safety before the seeds are made available to farmers. The United States Department of Agriculture (USDA), the FDA and the Environmental Protection Agency (EPA) are all involved in the regulation of genetically engineered plants, including its impacts on plant health, the </a:t>
            </a:r>
            <a:r>
              <a:rPr lang="en-US" dirty="0" smtClean="0">
                <a:hlinkClick r:id="rId3"/>
              </a:rPr>
              <a:t>environment</a:t>
            </a:r>
            <a:r>
              <a:rPr lang="en-US" dirty="0" smtClean="0"/>
              <a:t>, and food safety. The words "genetically modified" or "genetically engineered" may sound scary, but there really is a great potential for saving lives and improving health by making these changes to the plants that provide foods we eat every day. </a:t>
            </a:r>
          </a:p>
          <a:p>
            <a:endParaRPr lang="en-US" dirty="0" smtClean="0"/>
          </a:p>
          <a:p>
            <a:endParaRPr lang="en-US" dirty="0" smtClean="0"/>
          </a:p>
          <a:p>
            <a:r>
              <a:rPr lang="en-US" dirty="0" smtClean="0"/>
              <a:t>I</a:t>
            </a:r>
            <a:r>
              <a:rPr lang="en-US" baseline="0" dirty="0" smtClean="0"/>
              <a:t> trust experts, an educated woman (probably a mom) is providing this information so I probably trust her.</a:t>
            </a:r>
          </a:p>
          <a:p>
            <a:endParaRPr lang="en-US" baseline="0" dirty="0" smtClean="0"/>
          </a:p>
          <a:p>
            <a:r>
              <a:rPr lang="en-US" baseline="0" dirty="0" smtClean="0"/>
              <a:t>Attacking government weaknesses feeds into the frame that government is inept and insufficient.  </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36</a:t>
            </a:fld>
            <a:endParaRPr lang="en-US" dirty="0"/>
          </a:p>
        </p:txBody>
      </p:sp>
    </p:spTree>
    <p:extLst>
      <p:ext uri="{BB962C8B-B14F-4D97-AF65-F5344CB8AC3E}">
        <p14:creationId xmlns:p14="http://schemas.microsoft.com/office/powerpoint/2010/main" xmlns="" val="3465689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trust experts—FDA, USDA, EPA, for assuring my safety: an educated woman (probably a mom) is providing this information so I probably trust 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Healthy and safe (taking care</a:t>
            </a:r>
            <a:r>
              <a:rPr lang="en-US" baseline="0" dirty="0" smtClean="0"/>
              <a:t> of our selves, our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Gently dismisses hybridization (which is not genetic modification) as slow and old-fashioned.</a:t>
            </a:r>
            <a:endParaRPr lang="en-US" dirty="0" smtClean="0"/>
          </a:p>
          <a:p>
            <a:endParaRPr lang="en-US" baseline="0" dirty="0" smtClean="0"/>
          </a:p>
          <a:p>
            <a:r>
              <a:rPr lang="en-US" baseline="0" dirty="0" smtClean="0"/>
              <a:t>Bridges to higher concerns and altruism than being scared as an individual consumer– “saving lives” improving health,</a:t>
            </a:r>
          </a:p>
          <a:p>
            <a:r>
              <a:rPr lang="en-US" baseline="0" dirty="0" smtClean="0"/>
              <a:t>‘Normalizes: “foods we eat every day”</a:t>
            </a:r>
          </a:p>
          <a:p>
            <a:endParaRPr lang="en-US" baseline="0" dirty="0" smtClean="0"/>
          </a:p>
          <a:p>
            <a:r>
              <a:rPr lang="en-US" baseline="0" dirty="0" smtClean="0"/>
              <a:t>Uses inclusive “We” language</a:t>
            </a:r>
          </a:p>
          <a:p>
            <a:endParaRPr lang="en-US" baseline="0" dirty="0" smtClean="0"/>
          </a:p>
          <a:p>
            <a:r>
              <a:rPr lang="en-US" baseline="0" dirty="0" smtClean="0"/>
              <a:t>If someone wanted to counter this, they would fall right into a popular frame.  For example, attacking government weaknesses (eg., “the USDA, FDA, and EPA can’t really be trusted to assure our safety” feeds into the frame that government is inept and insufficient, reinforces the dominant frame that is also generally promoting GMO foods. ) </a:t>
            </a:r>
            <a:endParaRPr lang="en-US" dirty="0" smtClean="0"/>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37</a:t>
            </a:fld>
            <a:endParaRPr lang="en-US" dirty="0"/>
          </a:p>
        </p:txBody>
      </p:sp>
    </p:spTree>
    <p:extLst>
      <p:ext uri="{BB962C8B-B14F-4D97-AF65-F5344CB8AC3E}">
        <p14:creationId xmlns:p14="http://schemas.microsoft.com/office/powerpoint/2010/main" xmlns="" val="3234973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better to be a framer than to be framed.</a:t>
            </a:r>
          </a:p>
          <a:p>
            <a:endParaRPr lang="en-US" baseline="0" dirty="0" smtClean="0"/>
          </a:p>
        </p:txBody>
      </p:sp>
      <p:sp>
        <p:nvSpPr>
          <p:cNvPr id="4" name="Slide Number Placeholder 3"/>
          <p:cNvSpPr>
            <a:spLocks noGrp="1"/>
          </p:cNvSpPr>
          <p:nvPr>
            <p:ph type="sldNum" sz="quarter" idx="10"/>
          </p:nvPr>
        </p:nvSpPr>
        <p:spPr/>
        <p:txBody>
          <a:bodyPr/>
          <a:lstStyle/>
          <a:p>
            <a:fld id="{52443F34-97C3-4381-AD51-CCC9A4424C8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443F34-97C3-4381-AD51-CCC9A4424C86}" type="slidenum">
              <a:rPr lang="en-US" smtClean="0"/>
              <a:pPr/>
              <a:t>39</a:t>
            </a:fld>
            <a:endParaRPr lang="en-US" dirty="0"/>
          </a:p>
        </p:txBody>
      </p:sp>
    </p:spTree>
    <p:extLst>
      <p:ext uri="{BB962C8B-B14F-4D97-AF65-F5344CB8AC3E}">
        <p14:creationId xmlns:p14="http://schemas.microsoft.com/office/powerpoint/2010/main" xmlns="" val="354417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4</a:t>
            </a:fld>
            <a:endParaRPr lang="en-US" dirty="0"/>
          </a:p>
        </p:txBody>
      </p:sp>
    </p:spTree>
    <p:extLst>
      <p:ext uri="{BB962C8B-B14F-4D97-AF65-F5344CB8AC3E}">
        <p14:creationId xmlns:p14="http://schemas.microsoft.com/office/powerpoint/2010/main" xmlns="" val="315032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 - I think this slide could be condensed</a:t>
            </a:r>
            <a:r>
              <a:rPr lang="en-US" baseline="0" dirty="0" smtClean="0"/>
              <a:t> to remove the stuff that you would say to explain each bullet point. This would look like (1) People rely on concepts and values 2) Understanding is frame-based, not fact based 3) our mind seeks cues in information AND SO On. I’m confused about the “Providing solutions” one…doesn’t seem to clearly fit in with the others. </a:t>
            </a:r>
          </a:p>
          <a:p>
            <a:r>
              <a:rPr lang="en-US" baseline="0" dirty="0" smtClean="0"/>
              <a:t>MD – Will you be providing examples here? [</a:t>
            </a:r>
            <a:r>
              <a:rPr lang="en-US" baseline="0" dirty="0" smtClean="0">
                <a:solidFill>
                  <a:srgbClr val="FF0000"/>
                </a:solidFill>
              </a:rPr>
              <a:t>what stories do people remember</a:t>
            </a:r>
            <a:r>
              <a:rPr lang="en-US" baseline="0" dirty="0" smtClean="0"/>
              <a:t>]</a:t>
            </a:r>
          </a:p>
          <a:p>
            <a:endParaRPr lang="en-US" baseline="0" dirty="0" smtClean="0"/>
          </a:p>
          <a:p>
            <a:r>
              <a:rPr lang="en-US" baseline="0" dirty="0" smtClean="0"/>
              <a:t>Note added from deleted slide #5</a:t>
            </a:r>
          </a:p>
          <a:p>
            <a:endParaRPr lang="en-US" baseline="0" dirty="0" smtClean="0"/>
          </a:p>
          <a:p>
            <a:r>
              <a:rPr lang="en-US" dirty="0" smtClean="0"/>
              <a:t>1. We’re currently drowning in fear-based messages about the budget, health care, and political leadership</a:t>
            </a:r>
            <a:r>
              <a:rPr lang="en-US" baseline="0" dirty="0" smtClean="0"/>
              <a:t> in general. Negative “attack ads” are a classic example.</a:t>
            </a:r>
          </a:p>
          <a:p>
            <a:r>
              <a:rPr lang="en-US" baseline="0" dirty="0" smtClean="0"/>
              <a:t>Fear speaks to our primitive brain, and often over-rides reasoned logic.  Political communication experts know this, and use it. Fear and hate also turn reasonable people off after a while, and can drive people out of public decision-making processes.</a:t>
            </a:r>
          </a:p>
          <a:p>
            <a:endParaRPr lang="en-US" baseline="0" dirty="0" smtClean="0"/>
          </a:p>
          <a:p>
            <a:r>
              <a:rPr lang="en-US" baseline="0" dirty="0" smtClean="0"/>
              <a:t>Like fear, environmental groups often use guilt as an underlying framework. This rarely induces long-term behavior change.  Appealing to responsibility and providing effective solutions is more powerful.</a:t>
            </a: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 Examples?</a:t>
            </a:r>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 A biopolitics related one we could add would be “genetic determinism” i.e. The many stories of the success gene, the intelligence gene, the democrat</a:t>
            </a:r>
            <a:r>
              <a:rPr lang="en-US" baseline="0" dirty="0" smtClean="0"/>
              <a:t> gene, the religious gene, and so on.</a:t>
            </a:r>
          </a:p>
          <a:p>
            <a:r>
              <a:rPr lang="en-US" baseline="0" dirty="0" smtClean="0"/>
              <a:t>MD: Maybe call it something else, e.g., “DNA is destiny” or “the gene myth.”</a:t>
            </a:r>
          </a:p>
          <a:p>
            <a:endParaRPr lang="en-US" baseline="0" dirty="0" smtClean="0"/>
          </a:p>
        </p:txBody>
      </p:sp>
      <p:sp>
        <p:nvSpPr>
          <p:cNvPr id="4" name="Slide Number Placeholder 3"/>
          <p:cNvSpPr>
            <a:spLocks noGrp="1"/>
          </p:cNvSpPr>
          <p:nvPr>
            <p:ph type="sldNum" sz="quarter" idx="10"/>
          </p:nvPr>
        </p:nvSpPr>
        <p:spPr/>
        <p:txBody>
          <a:bodyPr/>
          <a:lstStyle/>
          <a:p>
            <a:fld id="{52443F34-97C3-4381-AD51-CCC9A4424C8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t>
            </a:r>
          </a:p>
          <a:p>
            <a:r>
              <a:rPr lang="en-US" baseline="0" dirty="0" smtClean="0"/>
              <a:t>Foreshadow the importance we’re placing on “values-based messaging.”</a:t>
            </a:r>
          </a:p>
          <a:p>
            <a:endParaRPr lang="en-US" baseline="0" dirty="0" smtClean="0"/>
          </a:p>
          <a:p>
            <a:r>
              <a:rPr lang="en-US" baseline="0" dirty="0" smtClean="0"/>
              <a:t>TWO CONCEPTS TO CONVEY: </a:t>
            </a:r>
          </a:p>
          <a:p>
            <a:endParaRPr lang="en-US" baseline="0" dirty="0" smtClean="0"/>
          </a:p>
          <a:p>
            <a:r>
              <a:rPr lang="en-US" baseline="0" dirty="0" smtClean="0"/>
              <a:t>Three levels of a frame AND the different role that these various elements play in </a:t>
            </a:r>
            <a:r>
              <a:rPr lang="en-US" baseline="0" dirty="0" err="1" smtClean="0"/>
              <a:t>shapiong</a:t>
            </a:r>
            <a:r>
              <a:rPr lang="en-US" baseline="0" dirty="0" smtClean="0"/>
              <a:t> meaning.</a:t>
            </a:r>
          </a:p>
          <a:p>
            <a:endParaRPr lang="en-US" baseline="0" dirty="0" smtClean="0"/>
          </a:p>
          <a:p>
            <a:r>
              <a:rPr lang="en-US" sz="1200" dirty="0" smtClean="0"/>
              <a:t>Values help ground an issue in cultural meaning and import </a:t>
            </a:r>
          </a:p>
          <a:p>
            <a:r>
              <a:rPr lang="en-US" sz="1200" dirty="0" smtClean="0"/>
              <a:t>Language has power and is laden with meaning and layers of context that can work for or against an issue</a:t>
            </a:r>
          </a:p>
          <a:p>
            <a:r>
              <a:rPr lang="en-US" sz="1200" dirty="0" smtClean="0"/>
              <a:t>Metaphors help people “file” a new concept within a familiar set of concepts – they provide context and relationship</a:t>
            </a:r>
          </a:p>
          <a:p>
            <a:r>
              <a:rPr lang="en-US" sz="1200" dirty="0" smtClean="0"/>
              <a:t>Messengers create relationship, authenticity, trust</a:t>
            </a:r>
          </a:p>
          <a:p>
            <a:endParaRPr lang="en-US" dirty="0" smtClean="0"/>
          </a:p>
          <a:p>
            <a:r>
              <a:rPr lang="en-US" dirty="0" smtClean="0"/>
              <a:t>Another</a:t>
            </a:r>
            <a:r>
              <a:rPr lang="en-US" baseline="0" dirty="0" smtClean="0"/>
              <a:t> Way of looking at this…</a:t>
            </a:r>
            <a:endParaRPr lang="en-US" dirty="0" smtClean="0"/>
          </a:p>
          <a:p>
            <a:endParaRPr lang="en-US" dirty="0" smtClean="0"/>
          </a:p>
          <a:p>
            <a:pPr>
              <a:lnSpc>
                <a:spcPct val="90000"/>
              </a:lnSpc>
            </a:pPr>
            <a:r>
              <a:rPr lang="en-US" i="1" dirty="0" smtClean="0"/>
              <a:t>The values level</a:t>
            </a:r>
          </a:p>
          <a:p>
            <a:pPr lvl="1">
              <a:lnSpc>
                <a:spcPct val="90000"/>
              </a:lnSpc>
            </a:pPr>
            <a:r>
              <a:rPr lang="en-US" dirty="0" smtClean="0"/>
              <a:t>“Ah, this is about my rights as an individual, my family’s well-being and responsibility and fairness to other people and future generations.”</a:t>
            </a:r>
          </a:p>
          <a:p>
            <a:pPr>
              <a:lnSpc>
                <a:spcPct val="90000"/>
              </a:lnSpc>
            </a:pPr>
            <a:r>
              <a:rPr lang="en-US" i="1" dirty="0" smtClean="0"/>
              <a:t>The “what kind of an issue is this?” level</a:t>
            </a:r>
          </a:p>
          <a:p>
            <a:pPr lvl="1">
              <a:lnSpc>
                <a:spcPct val="90000"/>
              </a:lnSpc>
            </a:pPr>
            <a:r>
              <a:rPr lang="en-US" dirty="0" smtClean="0"/>
              <a:t>“I think this is about health, safety, reproduction,  scientific research, and even about race and poverty too.”</a:t>
            </a:r>
          </a:p>
          <a:p>
            <a:pPr>
              <a:lnSpc>
                <a:spcPct val="90000"/>
              </a:lnSpc>
            </a:pPr>
            <a:r>
              <a:rPr lang="en-US" i="1" dirty="0" smtClean="0"/>
              <a:t>The specific issue level</a:t>
            </a:r>
          </a:p>
          <a:p>
            <a:pPr lvl="1">
              <a:lnSpc>
                <a:spcPct val="90000"/>
              </a:lnSpc>
            </a:pPr>
            <a:r>
              <a:rPr lang="en-US" dirty="0" smtClean="0"/>
              <a:t>Patenting human genes</a:t>
            </a:r>
          </a:p>
          <a:p>
            <a:pPr lvl="1">
              <a:lnSpc>
                <a:spcPct val="90000"/>
              </a:lnSpc>
            </a:pPr>
            <a:r>
              <a:rPr lang="en-US" dirty="0" smtClean="0"/>
              <a:t>Protecting health and rights in all involved in assisted reproduction</a:t>
            </a:r>
          </a:p>
          <a:p>
            <a:pPr lvl="1">
              <a:lnSpc>
                <a:spcPct val="90000"/>
              </a:lnSpc>
            </a:pPr>
            <a:r>
              <a:rPr lang="en-US" dirty="0" smtClean="0"/>
              <a:t>Safety and environmental risks of synthetic biology</a:t>
            </a:r>
          </a:p>
          <a:p>
            <a:pPr lvl="1">
              <a:lnSpc>
                <a:spcPct val="90000"/>
              </a:lnSpc>
            </a:pPr>
            <a:r>
              <a:rPr lang="en-US" dirty="0" smtClean="0"/>
              <a:t>Genetic testing and my health </a:t>
            </a:r>
          </a:p>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43F34-97C3-4381-AD51-CCC9A4424C86}" type="slidenum">
              <a:rPr lang="en-US" smtClean="0"/>
              <a:pPr/>
              <a:t>9</a:t>
            </a:fld>
            <a:endParaRPr lang="en-US" dirty="0"/>
          </a:p>
        </p:txBody>
      </p:sp>
    </p:spTree>
    <p:extLst>
      <p:ext uri="{BB962C8B-B14F-4D97-AF65-F5344CB8AC3E}">
        <p14:creationId xmlns:p14="http://schemas.microsoft.com/office/powerpoint/2010/main" xmlns="" val="2172196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xmlns=""/>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0E9F11FF-93A2-45AE-8A1A-3EAAF5A493CD}" type="datetime1">
              <a:rPr lang="en-US" smtClean="0"/>
              <a:pPr eaLnBrk="1" latinLnBrk="0" hangingPunct="1"/>
              <a:t>8/6/2012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kumimoji="0" lang="en-US" dirty="0" smtClean="0">
                <a:solidFill>
                  <a:schemeClr val="accent1">
                    <a:tint val="20000"/>
                  </a:schemeClr>
                </a:solidFill>
              </a:rPr>
              <a:t>Jane Elder, CGS  July 2012</a:t>
            </a:r>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37F0EB10-2A38-4E3A-8085-ACA6E5F0746B}" type="datetime1">
              <a:rPr lang="en-US" smtClean="0"/>
              <a:pPr eaLnBrk="1" latinLnBrk="0" hangingPunct="1"/>
              <a:t>8/6/2012</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05DFAC3-7FED-4CE9-B93C-67E647696CB7}" type="datetime1">
              <a:rPr lang="en-US" smtClean="0"/>
              <a:pPr eaLnBrk="1" latinLnBrk="0" hangingPunct="1"/>
              <a:t>8/6/2012</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B606C05B-F710-4689-8FCE-8C0AEEBE211D}" type="datetime1">
              <a:rPr lang="en-US" smtClean="0"/>
              <a:pPr eaLnBrk="1" latinLnBrk="0" hangingPunct="1"/>
              <a:t>8/6/2012</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E2E8E503-DE4F-43A5-8AC1-23CABDCB4793}" type="datetime1">
              <a:rPr lang="en-US" smtClean="0"/>
              <a:pPr eaLnBrk="1" latinLnBrk="0" hangingPunct="1"/>
              <a:t>8/6/2012</a:t>
            </a:fld>
            <a:endParaRPr lang="en-US" dirty="0"/>
          </a:p>
        </p:txBody>
      </p:sp>
      <p:sp>
        <p:nvSpPr>
          <p:cNvPr id="5" name="Footer Placeholder 4"/>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85BED31E-FE08-4EB1-B3E5-1C9BF1F62023}" type="datetime1">
              <a:rPr lang="en-US" smtClean="0"/>
              <a:pPr eaLnBrk="1" latinLnBrk="0" hangingPunct="1"/>
              <a:t>8/6/2012</a:t>
            </a:fld>
            <a:endParaRPr lang="en-US" dirty="0"/>
          </a:p>
        </p:txBody>
      </p:sp>
      <p:sp>
        <p:nvSpPr>
          <p:cNvPr id="6" name="Footer Placeholder 5"/>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45D6F2FE-56BC-47C7-8B10-3F5F51DC2858}" type="datetime1">
              <a:rPr lang="en-US" smtClean="0"/>
              <a:pPr eaLnBrk="1" latinLnBrk="0" hangingPunct="1"/>
              <a:t>8/6/2012</a:t>
            </a:fld>
            <a:endParaRPr lang="en-US" dirty="0"/>
          </a:p>
        </p:txBody>
      </p:sp>
      <p:sp>
        <p:nvSpPr>
          <p:cNvPr id="8" name="Footer Placeholder 7"/>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94437ADC-175F-4670-B454-B6F39056768F}" type="datetime1">
              <a:rPr lang="en-US" smtClean="0"/>
              <a:pPr eaLnBrk="1" latinLnBrk="0" hangingPunct="1"/>
              <a:t>8/6/2012</a:t>
            </a:fld>
            <a:endParaRPr lang="en-US" dirty="0"/>
          </a:p>
        </p:txBody>
      </p:sp>
      <p:sp>
        <p:nvSpPr>
          <p:cNvPr id="4" name="Footer Placeholder 3"/>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0719EFAB-D77C-4833-86F6-023A71416395}" type="datetime1">
              <a:rPr lang="en-US" smtClean="0"/>
              <a:pPr eaLnBrk="1" latinLnBrk="0" hangingPunct="1"/>
              <a:t>8/6/2012</a:t>
            </a:fld>
            <a:endParaRPr lang="en-US" dirty="0"/>
          </a:p>
        </p:txBody>
      </p:sp>
      <p:sp>
        <p:nvSpPr>
          <p:cNvPr id="3" name="Footer Placeholder 2"/>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87434F5D-BC7F-4FE3-9EBD-5327281BF3E0}" type="datetime1">
              <a:rPr lang="en-US" smtClean="0"/>
              <a:pPr eaLnBrk="1" latinLnBrk="0" hangingPunct="1"/>
              <a:t>8/6/2012</a:t>
            </a:fld>
            <a:endParaRPr lang="en-US" dirty="0"/>
          </a:p>
        </p:txBody>
      </p:sp>
      <p:sp>
        <p:nvSpPr>
          <p:cNvPr id="6" name="Footer Placeholder 5"/>
          <p:cNvSpPr>
            <a:spLocks noGrp="1"/>
          </p:cNvSpPr>
          <p:nvPr>
            <p:ph type="ftr" sz="quarter" idx="11"/>
          </p:nvPr>
        </p:nvSpPr>
        <p:spPr/>
        <p:txBody>
          <a:bodyPr/>
          <a:lstStyle>
            <a:extLst/>
          </a:lstStyle>
          <a:p>
            <a:r>
              <a:rPr kumimoji="0" lang="en-US" dirty="0" smtClean="0"/>
              <a:t>Jane Elder, CGS  July 2012</a:t>
            </a:r>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61D62594-FED9-4353-BA95-81D70FB4A782}" type="datetime1">
              <a:rPr lang="en-US" smtClean="0"/>
              <a:pPr eaLnBrk="1" latinLnBrk="0" hangingPunct="1"/>
              <a:t>8/6/2012</a:t>
            </a:fld>
            <a:endParaRPr lang="en-US" dirty="0">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kumimoji="0" lang="en-US" dirty="0" smtClean="0">
                <a:solidFill>
                  <a:schemeClr val="tx1"/>
                </a:solidFill>
              </a:rPr>
              <a:t>Jane Elder, CGS  July 2012</a:t>
            </a:r>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xmlns=""/>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xmlns=""/>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CB5CDB9A-0270-4D27-8FAC-8C6A45274265}" type="datetime1">
              <a:rPr lang="en-US" smtClean="0"/>
              <a:pPr eaLnBrk="1" latinLnBrk="0" hangingPunct="1"/>
              <a:t>8/6/2012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r>
              <a:rPr kumimoji="0" lang="en-US" sz="1000" dirty="0" smtClean="0">
                <a:solidFill>
                  <a:schemeClr val="tx1"/>
                </a:solidFill>
              </a:rPr>
              <a:t>Jane Elder, CGS  July 2012</a:t>
            </a:r>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rameworksinstitut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rspoll.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organicauthority.com/foodie-buzz/eight-reasons-gmos-are-bad-for-you.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organicauthority.com/foodie-buzz/true-food-shoppers-guide-mobile-application.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biotech.about.com/od/faq/f/GMOs.htm" TargetMode="External"/><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about.com/health/review.htm" TargetMode="External"/><Relationship Id="rId4" Type="http://schemas.openxmlformats.org/officeDocument/2006/relationships/hyperlink" Target="http://nutrition.about.com/bio/Shereen-Jegtvig-13251.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gardening.about.com/od/vegetablepatch/g/Hybrids.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nutrition.about.com/od/changeyourdiet/a/green_diet_tips.ht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janeelderstrategies.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frameworksinstitute.org/" TargetMode="External"/><Relationship Id="rId4" Type="http://schemas.openxmlformats.org/officeDocument/2006/relationships/hyperlink" Target="http://www.geneticsandsociet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4925"/>
            <a:ext cx="7772400" cy="2277437"/>
          </a:xfrm>
        </p:spPr>
        <p:txBody>
          <a:bodyPr>
            <a:normAutofit fontScale="90000"/>
          </a:bodyPr>
          <a:lstStyle/>
          <a:p>
            <a:r>
              <a:rPr lang="en-US" dirty="0" smtClean="0"/>
              <a:t>Communicating to Reach Public Audiences in Turbulent Times</a:t>
            </a:r>
            <a:endParaRPr lang="en-US" dirty="0"/>
          </a:p>
        </p:txBody>
      </p:sp>
      <p:sp>
        <p:nvSpPr>
          <p:cNvPr id="3" name="Subtitle 2"/>
          <p:cNvSpPr>
            <a:spLocks noGrp="1"/>
          </p:cNvSpPr>
          <p:nvPr>
            <p:ph type="subTitle" idx="1"/>
          </p:nvPr>
        </p:nvSpPr>
        <p:spPr/>
        <p:txBody>
          <a:bodyPr>
            <a:normAutofit/>
          </a:bodyPr>
          <a:lstStyle/>
          <a:p>
            <a:r>
              <a:rPr lang="en-US" sz="3200" i="1" dirty="0" smtClean="0"/>
              <a:t>Through frameworks, values and providing positive solutions</a:t>
            </a:r>
            <a:endParaRPr lang="en-US" sz="3200" i="1" dirty="0"/>
          </a:p>
        </p:txBody>
      </p:sp>
      <p:sp>
        <p:nvSpPr>
          <p:cNvPr id="4" name="Footer Placeholder 3"/>
          <p:cNvSpPr>
            <a:spLocks noGrp="1"/>
          </p:cNvSpPr>
          <p:nvPr>
            <p:ph type="ftr" sz="quarter" idx="11"/>
          </p:nvPr>
        </p:nvSpPr>
        <p:spPr>
          <a:xfrm>
            <a:off x="4380072" y="5943600"/>
            <a:ext cx="2350681" cy="829469"/>
          </a:xfrm>
        </p:spPr>
        <p:txBody>
          <a:bodyPr/>
          <a:lstStyle/>
          <a:p>
            <a:r>
              <a:rPr kumimoji="0" lang="en-US" dirty="0" smtClean="0">
                <a:solidFill>
                  <a:schemeClr val="accent1">
                    <a:tint val="20000"/>
                  </a:schemeClr>
                </a:solidFill>
              </a:rPr>
              <a:t>Jane Elder, </a:t>
            </a:r>
            <a:r>
              <a:rPr lang="en-US" dirty="0" smtClean="0"/>
              <a:t>CGS</a:t>
            </a:r>
          </a:p>
          <a:p>
            <a:endParaRPr kumimoji="0" lang="en-US" dirty="0">
              <a:solidFill>
                <a:schemeClr val="accent1">
                  <a:tint val="20000"/>
                </a:schemeClr>
              </a:solidFill>
            </a:endParaRPr>
          </a:p>
          <a:p>
            <a:r>
              <a:rPr kumimoji="0" lang="en-US" dirty="0" smtClean="0">
                <a:solidFill>
                  <a:schemeClr val="accent1">
                    <a:tint val="20000"/>
                  </a:schemeClr>
                </a:solidFill>
              </a:rPr>
              <a:t>July 2012</a:t>
            </a:r>
            <a:endParaRPr kumimoji="0" lang="en-US" dirty="0">
              <a:solidFill>
                <a:schemeClr val="accent1">
                  <a:tint val="20000"/>
                </a:schemeClr>
              </a:solidFill>
            </a:endParaRPr>
          </a:p>
        </p:txBody>
      </p:sp>
      <p:pic>
        <p:nvPicPr>
          <p:cNvPr id="3074" name="Picture 2" descr="Elder 1"/>
          <p:cNvPicPr>
            <a:picLocks noChangeAspect="1" noChangeArrowheads="1"/>
          </p:cNvPicPr>
          <p:nvPr/>
        </p:nvPicPr>
        <p:blipFill>
          <a:blip r:embed="rId3" cstate="email">
            <a:extLst>
              <a:ext uri="{28A0092B-C50C-407E-A947-70E740481C1C}">
                <a14:useLocalDpi xmlns:a14="http://schemas.microsoft.com/office/drawing/2010/main" xmlns=""/>
              </a:ext>
            </a:extLst>
          </a:blip>
          <a:srcRect r="72917" b="39670"/>
          <a:stretch>
            <a:fillRect/>
          </a:stretch>
        </p:blipFill>
        <p:spPr bwMode="auto">
          <a:xfrm>
            <a:off x="838200" y="609600"/>
            <a:ext cx="14859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3159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595" y="1371600"/>
            <a:ext cx="8229600" cy="4483291"/>
          </a:xfrm>
        </p:spPr>
        <p:txBody>
          <a:bodyPr>
            <a:normAutofit/>
          </a:bodyPr>
          <a:lstStyle/>
          <a:p>
            <a:r>
              <a:rPr lang="en-US" sz="2800" dirty="0" smtClean="0"/>
              <a:t>Gloom, doom and crisis are numbing and disempower—I’m outta here!</a:t>
            </a:r>
          </a:p>
          <a:p>
            <a:r>
              <a:rPr lang="en-US" sz="2800" dirty="0" smtClean="0"/>
              <a:t>Crisis communications doesn’t </a:t>
            </a:r>
            <a:r>
              <a:rPr lang="en-US" sz="2800" dirty="0"/>
              <a:t>sustain positive social change.</a:t>
            </a:r>
          </a:p>
          <a:p>
            <a:r>
              <a:rPr lang="en-US" sz="2800" i="1" dirty="0" smtClean="0"/>
              <a:t>Focus on the positive solutions—give people a way through the crisis.</a:t>
            </a:r>
            <a:endParaRPr lang="en-US" i="1"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a:xfrm>
            <a:off x="472710" y="304800"/>
            <a:ext cx="8229600" cy="1143000"/>
          </a:xfrm>
        </p:spPr>
        <p:txBody>
          <a:bodyPr>
            <a:normAutofit/>
          </a:bodyPr>
          <a:lstStyle/>
          <a:p>
            <a:r>
              <a:rPr lang="en-US" sz="3200" dirty="0" smtClean="0"/>
              <a:t>Avoid fear and catastrophe frames</a:t>
            </a:r>
            <a:endParaRPr lang="en-US" sz="32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43800" y="228600"/>
            <a:ext cx="1143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413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You can get backed into </a:t>
            </a:r>
            <a:r>
              <a:rPr lang="en-US" dirty="0"/>
              <a:t>defensive </a:t>
            </a:r>
            <a:r>
              <a:rPr lang="en-US" dirty="0" smtClean="0"/>
              <a:t>and reactive positions </a:t>
            </a:r>
            <a:r>
              <a:rPr lang="en-US" dirty="0"/>
              <a:t>instead of affirming and expressing what </a:t>
            </a:r>
            <a:r>
              <a:rPr lang="en-US" dirty="0" smtClean="0"/>
              <a:t>you are </a:t>
            </a:r>
            <a:r>
              <a:rPr lang="en-US" dirty="0"/>
              <a:t>FOR</a:t>
            </a:r>
            <a:r>
              <a:rPr lang="en-US" dirty="0" smtClean="0"/>
              <a:t>.</a:t>
            </a:r>
          </a:p>
          <a:p>
            <a:endParaRPr lang="en-US" dirty="0"/>
          </a:p>
          <a:p>
            <a:r>
              <a:rPr lang="en-US" dirty="0"/>
              <a:t>Defense creates the trap of adopting opposing </a:t>
            </a:r>
            <a:r>
              <a:rPr lang="en-US" dirty="0" smtClean="0"/>
              <a:t>language </a:t>
            </a:r>
            <a:r>
              <a:rPr lang="en-US" dirty="0"/>
              <a:t>and reinforcing the opposing </a:t>
            </a:r>
            <a:r>
              <a:rPr lang="en-US" dirty="0" smtClean="0"/>
              <a:t>frame.</a:t>
            </a:r>
            <a:endParaRPr lang="en-US" dirty="0"/>
          </a:p>
          <a:p>
            <a:endParaRPr lang="en-US" dirty="0"/>
          </a:p>
          <a:p>
            <a:r>
              <a:rPr lang="en-US" dirty="0"/>
              <a:t>Offense is a stronger position </a:t>
            </a:r>
            <a:r>
              <a:rPr lang="en-US" dirty="0" smtClean="0"/>
              <a:t>because </a:t>
            </a:r>
            <a:r>
              <a:rPr lang="en-US" dirty="0"/>
              <a:t>it means </a:t>
            </a:r>
            <a:r>
              <a:rPr lang="en-US" u="sng" dirty="0"/>
              <a:t>you</a:t>
            </a:r>
            <a:r>
              <a:rPr lang="en-US" dirty="0"/>
              <a:t> are framing the debate.</a:t>
            </a:r>
          </a:p>
          <a:p>
            <a:pPr marL="109728" indent="0">
              <a:buNone/>
            </a:pPr>
            <a:r>
              <a:rPr lang="en-US" dirty="0"/>
              <a:t> </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fontScale="90000"/>
          </a:bodyPr>
          <a:lstStyle/>
          <a:p>
            <a:r>
              <a:rPr lang="en-US" dirty="0" smtClean="0"/>
              <a:t>Avoid defensive frames if possible</a:t>
            </a:r>
            <a:endParaRPr lang="en-US" dirty="0"/>
          </a:p>
        </p:txBody>
      </p:sp>
    </p:spTree>
    <p:extLst>
      <p:ext uri="{BB962C8B-B14F-4D97-AF65-F5344CB8AC3E}">
        <p14:creationId xmlns:p14="http://schemas.microsoft.com/office/powerpoint/2010/main" xmlns="" val="2130955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rmAutofit/>
          </a:bodyPr>
          <a:lstStyle/>
          <a:p>
            <a:pPr>
              <a:lnSpc>
                <a:spcPct val="90000"/>
              </a:lnSpc>
            </a:pPr>
            <a:r>
              <a:rPr lang="en-US" sz="2800" dirty="0" smtClean="0"/>
              <a:t>Biotechnical research is economic development and scientific progress that makes money and </a:t>
            </a:r>
            <a:r>
              <a:rPr lang="en-US" sz="2800" dirty="0"/>
              <a:t>improves lives--Why shouldn’t innovators profit from this field?</a:t>
            </a:r>
          </a:p>
          <a:p>
            <a:endParaRPr lang="en-US" dirty="0" smtClean="0"/>
          </a:p>
          <a:p>
            <a:r>
              <a:rPr lang="en-US" sz="2800" dirty="0" smtClean="0"/>
              <a:t>Regulating biotech and genetic engineering will slow down advances that would deny someone treatment that could save lives</a:t>
            </a:r>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a:bodyPr>
          <a:lstStyle/>
          <a:p>
            <a:r>
              <a:rPr lang="en-US" sz="3600" dirty="0" smtClean="0">
                <a:solidFill>
                  <a:schemeClr val="accent2">
                    <a:lumMod val="60000"/>
                    <a:lumOff val="40000"/>
                  </a:schemeClr>
                </a:solidFill>
              </a:rPr>
              <a:t>Tricky biopolitical frames </a:t>
            </a:r>
            <a:endParaRPr lang="en-US" sz="3600" dirty="0">
              <a:solidFill>
                <a:schemeClr val="accent2">
                  <a:lumMod val="60000"/>
                  <a:lumOff val="40000"/>
                </a:schemeClr>
              </a:solidFill>
            </a:endParaRPr>
          </a:p>
        </p:txBody>
      </p:sp>
    </p:spTree>
    <p:extLst>
      <p:ext uri="{BB962C8B-B14F-4D97-AF65-F5344CB8AC3E}">
        <p14:creationId xmlns:p14="http://schemas.microsoft.com/office/powerpoint/2010/main" xmlns="" val="387522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r>
              <a:rPr lang="en-US" dirty="0"/>
              <a:t>While biotechnical research is </a:t>
            </a:r>
            <a:endParaRPr lang="en-US" dirty="0" smtClean="0"/>
          </a:p>
          <a:p>
            <a:pPr marL="109728" indent="0">
              <a:buNone/>
            </a:pPr>
            <a:r>
              <a:rPr lang="en-US" dirty="0" smtClean="0"/>
              <a:t>providing </a:t>
            </a:r>
            <a:r>
              <a:rPr lang="en-US" dirty="0"/>
              <a:t>many promising </a:t>
            </a:r>
            <a:r>
              <a:rPr lang="en-US" dirty="0" smtClean="0"/>
              <a:t>insights</a:t>
            </a:r>
          </a:p>
          <a:p>
            <a:pPr marL="109728" indent="0">
              <a:buNone/>
            </a:pPr>
            <a:r>
              <a:rPr lang="en-US" dirty="0" smtClean="0"/>
              <a:t>that </a:t>
            </a:r>
            <a:r>
              <a:rPr lang="en-US" dirty="0"/>
              <a:t>can benefit people, we need </a:t>
            </a:r>
            <a:r>
              <a:rPr lang="en-US" dirty="0" smtClean="0"/>
              <a:t>to</a:t>
            </a:r>
          </a:p>
          <a:p>
            <a:pPr marL="109728" indent="0">
              <a:buNone/>
            </a:pPr>
            <a:r>
              <a:rPr lang="en-US" dirty="0" smtClean="0"/>
              <a:t>make </a:t>
            </a:r>
            <a:r>
              <a:rPr lang="en-US" dirty="0"/>
              <a:t>sure that this research is conducted safely </a:t>
            </a:r>
            <a:r>
              <a:rPr lang="en-US" dirty="0" smtClean="0"/>
              <a:t> and responsibly, and </a:t>
            </a:r>
            <a:r>
              <a:rPr lang="en-US" dirty="0"/>
              <a:t>that the potential benefits don’t also result in inadvertent harm to our </a:t>
            </a:r>
            <a:r>
              <a:rPr lang="en-US" dirty="0" smtClean="0"/>
              <a:t>children, our environment.  Long-term public health, safety and security should guide our decisions about safeguards in the field. </a:t>
            </a:r>
            <a:endParaRPr lang="en-US" dirty="0"/>
          </a:p>
          <a:p>
            <a:endParaRPr lang="en-US" i="1"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Instead, bridge and reframe</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flipH="1">
            <a:off x="7010398" y="1044782"/>
            <a:ext cx="1371601" cy="1689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497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Jane Elder, CGS  July 2012</a:t>
            </a:r>
            <a:endParaRPr lang="en-US" dirty="0"/>
          </a:p>
        </p:txBody>
      </p:sp>
      <p:sp>
        <p:nvSpPr>
          <p:cNvPr id="299012" name="Rectangle 4"/>
          <p:cNvSpPr>
            <a:spLocks noGrp="1" noChangeArrowheads="1"/>
          </p:cNvSpPr>
          <p:nvPr>
            <p:ph type="title"/>
          </p:nvPr>
        </p:nvSpPr>
        <p:spPr>
          <a:xfrm>
            <a:off x="457200" y="274638"/>
            <a:ext cx="8229600" cy="1325562"/>
          </a:xfrm>
        </p:spPr>
        <p:txBody>
          <a:bodyPr>
            <a:normAutofit fontScale="90000"/>
          </a:bodyPr>
          <a:lstStyle/>
          <a:p>
            <a:r>
              <a:rPr lang="en-US" sz="3600" dirty="0" smtClean="0"/>
              <a:t>Tone is critical: Are you providing solutions to grapple with challenging</a:t>
            </a:r>
            <a:br>
              <a:rPr lang="en-US" sz="3600" dirty="0" smtClean="0"/>
            </a:br>
            <a:r>
              <a:rPr lang="en-US" sz="3600" dirty="0" smtClean="0"/>
              <a:t>issues?</a:t>
            </a:r>
            <a:endParaRPr lang="en-US" sz="3600" dirty="0"/>
          </a:p>
        </p:txBody>
      </p:sp>
      <p:pic>
        <p:nvPicPr>
          <p:cNvPr id="299016" name="Picture 8" descr="engineimage"/>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a:xfrm>
            <a:off x="4800600" y="2133600"/>
            <a:ext cx="3886200" cy="3590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99021" name="Picture 13" descr="image0"/>
          <p:cNvPicPr>
            <a:picLocks noGrp="1" noChangeAspect="1" noChangeArrowheads="1"/>
          </p:cNvPicPr>
          <p:nvPr>
            <p:ph sz="half" idx="1"/>
          </p:nvPr>
        </p:nvPicPr>
        <p:blipFill>
          <a:blip r:embed="rId4" cstate="email">
            <a:extLst>
              <a:ext uri="{28A0092B-C50C-407E-A947-70E740481C1C}">
                <a14:useLocalDpi xmlns:a14="http://schemas.microsoft.com/office/drawing/2010/main" xmlns=""/>
              </a:ext>
            </a:extLst>
          </a:blip>
          <a:srcRect/>
          <a:stretch>
            <a:fillRect/>
          </a:stretch>
        </p:blipFill>
        <p:spPr>
          <a:xfrm>
            <a:off x="609600" y="2133600"/>
            <a:ext cx="3886200" cy="3657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218043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r>
              <a:rPr lang="en-US" dirty="0" smtClean="0"/>
              <a:t>News thrives on controversy, celebrity, disasters, immediacy, novelty, human interest, humor: “If it bleeds, it leads.”</a:t>
            </a:r>
          </a:p>
          <a:p>
            <a:r>
              <a:rPr lang="en-US" dirty="0" smtClean="0"/>
              <a:t>News likes “two sides” to an issue</a:t>
            </a:r>
          </a:p>
          <a:p>
            <a:r>
              <a:rPr lang="en-US" dirty="0" smtClean="0"/>
              <a:t>News rarely takes time for context</a:t>
            </a:r>
          </a:p>
          <a:p>
            <a:r>
              <a:rPr lang="en-US" dirty="0" smtClean="0"/>
              <a:t>Modern news cycles are increasingly ephemeral </a:t>
            </a:r>
          </a:p>
          <a:p>
            <a:r>
              <a:rPr lang="en-US" dirty="0" smtClean="0"/>
              <a:t>News focus is often on individuals; rarely on community or societal choices</a:t>
            </a:r>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a:xfrm>
            <a:off x="457200" y="381000"/>
            <a:ext cx="8229600" cy="1143000"/>
          </a:xfrm>
        </p:spPr>
        <p:txBody>
          <a:bodyPr>
            <a:normAutofit fontScale="90000"/>
          </a:bodyPr>
          <a:lstStyle/>
          <a:p>
            <a:r>
              <a:rPr lang="en-US" dirty="0" smtClean="0">
                <a:solidFill>
                  <a:schemeClr val="tx1"/>
                </a:solidFill>
              </a:rPr>
              <a:t>News practices can fragment your story into isolated pieces</a:t>
            </a:r>
            <a:endParaRPr lang="en-US" dirty="0">
              <a:solidFill>
                <a:schemeClr val="tx1"/>
              </a:solidFill>
            </a:endParaRPr>
          </a:p>
        </p:txBody>
      </p:sp>
    </p:spTree>
    <p:extLst>
      <p:ext uri="{BB962C8B-B14F-4D97-AF65-F5344CB8AC3E}">
        <p14:creationId xmlns:p14="http://schemas.microsoft.com/office/powerpoint/2010/main" xmlns="" val="313381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Connect the dots </a:t>
            </a:r>
          </a:p>
          <a:p>
            <a:r>
              <a:rPr lang="en-US" dirty="0" smtClean="0"/>
              <a:t>Use features, opinion pieces, lifestyle and topical media </a:t>
            </a:r>
          </a:p>
          <a:p>
            <a:r>
              <a:rPr lang="en-US" dirty="0" smtClean="0"/>
              <a:t>Bridge from single events to trends and wider implications </a:t>
            </a:r>
          </a:p>
          <a:p>
            <a:r>
              <a:rPr lang="en-US" dirty="0" smtClean="0"/>
              <a:t>Talk about societal solutions not individual solutions</a:t>
            </a:r>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fontScale="90000"/>
          </a:bodyPr>
          <a:lstStyle/>
          <a:p>
            <a:r>
              <a:rPr lang="en-US" dirty="0" smtClean="0"/>
              <a:t>Communicate your themes with context</a:t>
            </a:r>
            <a:endParaRPr lang="en-US" dirty="0"/>
          </a:p>
        </p:txBody>
      </p:sp>
    </p:spTree>
    <p:extLst>
      <p:ext uri="{BB962C8B-B14F-4D97-AF65-F5344CB8AC3E}">
        <p14:creationId xmlns:p14="http://schemas.microsoft.com/office/powerpoint/2010/main" xmlns="" val="31615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04801"/>
            <a:ext cx="8153400" cy="1295400"/>
          </a:xfrm>
        </p:spPr>
        <p:txBody>
          <a:bodyPr anchor="ctr">
            <a:normAutofit fontScale="90000"/>
          </a:bodyPr>
          <a:lstStyle/>
          <a:p>
            <a:r>
              <a:rPr lang="en-US" dirty="0" smtClean="0"/>
              <a:t>What’s the news angle?         </a:t>
            </a:r>
            <a:br>
              <a:rPr lang="en-US" dirty="0" smtClean="0"/>
            </a:br>
            <a:r>
              <a:rPr lang="en-US" dirty="0" smtClean="0"/>
              <a:t>What’s the connecting theme?</a:t>
            </a:r>
            <a:endParaRPr lang="en-US" dirty="0"/>
          </a:p>
        </p:txBody>
      </p:sp>
      <p:sp>
        <p:nvSpPr>
          <p:cNvPr id="3" name="Footer Placeholder 2"/>
          <p:cNvSpPr>
            <a:spLocks noGrp="1"/>
          </p:cNvSpPr>
          <p:nvPr>
            <p:ph type="ftr" sz="quarter" idx="11"/>
          </p:nvPr>
        </p:nvSpPr>
        <p:spPr>
          <a:xfrm>
            <a:off x="4267200" y="6471104"/>
            <a:ext cx="2350681" cy="365125"/>
          </a:xfrm>
        </p:spPr>
        <p:txBody>
          <a:bodyPr/>
          <a:lstStyle/>
          <a:p>
            <a:r>
              <a:rPr kumimoji="0" lang="en-US" dirty="0" smtClean="0"/>
              <a:t>Jane Elder, CGS  July 2012</a:t>
            </a:r>
            <a:endParaRPr kumimoji="0" lang="en-US" dirty="0"/>
          </a:p>
        </p:txBody>
      </p:sp>
      <p:pic>
        <p:nvPicPr>
          <p:cNvPr id="11" name="Content Placeholder 10"/>
          <p:cNvPicPr>
            <a:picLocks noGrp="1" noChangeAspect="1"/>
          </p:cNvPicPr>
          <p:nvPr>
            <p:ph sz="quarter" idx="4294967295"/>
          </p:nvPr>
        </p:nvPicPr>
        <p:blipFill rotWithShape="1">
          <a:blip r:embed="rId3" cstate="print">
            <a:extLst>
              <a:ext uri="{28A0092B-C50C-407E-A947-70E740481C1C}">
                <a14:useLocalDpi xmlns:a14="http://schemas.microsoft.com/office/drawing/2010/main" xmlns="" val="0"/>
              </a:ext>
            </a:extLst>
          </a:blip>
          <a:srcRect l="7840" t="9950" r="15114" b="13066"/>
          <a:stretch/>
        </p:blipFill>
        <p:spPr>
          <a:xfrm>
            <a:off x="4876800" y="1649290"/>
            <a:ext cx="2895600" cy="4761035"/>
          </a:xfrm>
        </p:spPr>
      </p:pic>
      <p:pic>
        <p:nvPicPr>
          <p:cNvPr id="10" name="Content Placeholder 9"/>
          <p:cNvPicPr>
            <a:picLocks noGrp="1" noChangeAspect="1"/>
          </p:cNvPicPr>
          <p:nvPr>
            <p:ph idx="4294967295"/>
          </p:nvPr>
        </p:nvPicPr>
        <p:blipFill rotWithShape="1">
          <a:blip r:embed="rId4" cstate="print">
            <a:extLst>
              <a:ext uri="{28A0092B-C50C-407E-A947-70E740481C1C}">
                <a14:useLocalDpi xmlns:a14="http://schemas.microsoft.com/office/drawing/2010/main" xmlns="" val="0"/>
              </a:ext>
            </a:extLst>
          </a:blip>
          <a:srcRect l="5543" t="6414" r="16330" b="20148"/>
          <a:stretch/>
        </p:blipFill>
        <p:spPr>
          <a:xfrm>
            <a:off x="1219200" y="1676400"/>
            <a:ext cx="3092450" cy="4784725"/>
          </a:xfrm>
        </p:spPr>
      </p:pic>
    </p:spTree>
    <p:extLst>
      <p:ext uri="{BB962C8B-B14F-4D97-AF65-F5344CB8AC3E}">
        <p14:creationId xmlns:p14="http://schemas.microsoft.com/office/powerpoint/2010/main" xmlns="" val="315852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895600"/>
            <a:ext cx="1676400" cy="369332"/>
          </a:xfrm>
          <a:prstGeom prst="rect">
            <a:avLst/>
          </a:prstGeom>
        </p:spPr>
        <p:txBody>
          <a:bodyPr wrap="square">
            <a:spAutoFit/>
          </a:bodyPr>
          <a:lstStyle/>
          <a:p>
            <a:endParaRPr lang="en-US" dirty="0"/>
          </a:p>
        </p:txBody>
      </p:sp>
      <p:sp>
        <p:nvSpPr>
          <p:cNvPr id="23" name="Rectangle 22"/>
          <p:cNvSpPr/>
          <p:nvPr/>
        </p:nvSpPr>
        <p:spPr>
          <a:xfrm flipH="1">
            <a:off x="304800" y="1752600"/>
            <a:ext cx="1905000" cy="3429000"/>
          </a:xfrm>
          <a:prstGeom prst="rect">
            <a:avLst/>
          </a:prstGeom>
          <a:solidFill>
            <a:srgbClr val="3B9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38400" y="2209800"/>
            <a:ext cx="1828800" cy="3429000"/>
          </a:xfrm>
          <a:prstGeom prst="rect">
            <a:avLst/>
          </a:prstGeom>
          <a:solidFill>
            <a:srgbClr val="3B9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495800" y="1676400"/>
            <a:ext cx="1981200" cy="3429000"/>
          </a:xfrm>
          <a:prstGeom prst="rect">
            <a:avLst/>
          </a:prstGeom>
          <a:solidFill>
            <a:srgbClr val="3B9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781800" y="2057400"/>
            <a:ext cx="1828800" cy="3429000"/>
          </a:xfrm>
          <a:prstGeom prst="rect">
            <a:avLst/>
          </a:prstGeom>
          <a:solidFill>
            <a:srgbClr val="3B9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6" descr="http://25.media.tumblr.com/tumblr_m4w730SOJV1qf4hl5o1_400.jpg"/>
          <p:cNvPicPr>
            <a:picLocks noChangeAspect="1" noChangeArrowheads="1"/>
          </p:cNvPicPr>
          <p:nvPr/>
        </p:nvPicPr>
        <p:blipFill>
          <a:blip r:embed="rId3" cstate="print"/>
          <a:srcRect t="13194"/>
          <a:stretch>
            <a:fillRect/>
          </a:stretch>
        </p:blipFill>
        <p:spPr bwMode="auto">
          <a:xfrm>
            <a:off x="533400" y="1981200"/>
            <a:ext cx="1447800" cy="1420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8" descr="http://www.scientificamerican.com/media/inline/regulate-designer-babies_1.jpg"/>
          <p:cNvPicPr>
            <a:picLocks noChangeAspect="1" noChangeArrowheads="1"/>
          </p:cNvPicPr>
          <p:nvPr/>
        </p:nvPicPr>
        <p:blipFill>
          <a:blip r:embed="rId4" cstate="print"/>
          <a:srcRect/>
          <a:stretch>
            <a:fillRect/>
          </a:stretch>
        </p:blipFill>
        <p:spPr bwMode="auto">
          <a:xfrm>
            <a:off x="2667000" y="4038600"/>
            <a:ext cx="1371600" cy="1371601"/>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2514600" y="2514600"/>
            <a:ext cx="1828800" cy="1261884"/>
          </a:xfrm>
          <a:prstGeom prst="rect">
            <a:avLst/>
          </a:prstGeom>
          <a:noFill/>
        </p:spPr>
        <p:txBody>
          <a:bodyPr wrap="square" rtlCol="0">
            <a:spAutoFit/>
          </a:bodyPr>
          <a:lstStyle/>
          <a:p>
            <a:r>
              <a:rPr lang="en-US" sz="1600" dirty="0" smtClean="0">
                <a:solidFill>
                  <a:schemeClr val="bg1"/>
                </a:solidFill>
              </a:rPr>
              <a:t>“DNA Blueprint for Fetus Built Using Tests of Parents”</a:t>
            </a:r>
          </a:p>
          <a:p>
            <a:pPr>
              <a:buFontTx/>
              <a:buChar char="-"/>
            </a:pPr>
            <a:r>
              <a:rPr lang="en-US" sz="1400" dirty="0" smtClean="0">
                <a:solidFill>
                  <a:schemeClr val="bg1"/>
                </a:solidFill>
              </a:rPr>
              <a:t>June 7, 2012</a:t>
            </a:r>
          </a:p>
          <a:p>
            <a:r>
              <a:rPr lang="en-US" sz="1400" dirty="0" smtClean="0">
                <a:solidFill>
                  <a:schemeClr val="bg1"/>
                </a:solidFill>
              </a:rPr>
              <a:t> page A1</a:t>
            </a:r>
            <a:endParaRPr lang="en-US" sz="1400" dirty="0">
              <a:solidFill>
                <a:schemeClr val="bg1"/>
              </a:solidFill>
            </a:endParaRPr>
          </a:p>
        </p:txBody>
      </p:sp>
      <p:sp>
        <p:nvSpPr>
          <p:cNvPr id="36" name="TextBox 35"/>
          <p:cNvSpPr txBox="1"/>
          <p:nvPr/>
        </p:nvSpPr>
        <p:spPr>
          <a:xfrm>
            <a:off x="533400" y="3733800"/>
            <a:ext cx="1752600" cy="1477328"/>
          </a:xfrm>
          <a:prstGeom prst="rect">
            <a:avLst/>
          </a:prstGeom>
          <a:noFill/>
        </p:spPr>
        <p:txBody>
          <a:bodyPr wrap="square" rtlCol="0">
            <a:spAutoFit/>
          </a:bodyPr>
          <a:lstStyle/>
          <a:p>
            <a:r>
              <a:rPr lang="en-US" sz="1600" dirty="0" smtClean="0">
                <a:solidFill>
                  <a:schemeClr val="bg1"/>
                </a:solidFill>
              </a:rPr>
              <a:t>“Craig Venter’s Bugs Might Save the World”</a:t>
            </a:r>
          </a:p>
          <a:p>
            <a:pPr>
              <a:buFontTx/>
              <a:buChar char="-"/>
            </a:pPr>
            <a:r>
              <a:rPr lang="en-US" sz="1400" dirty="0" smtClean="0">
                <a:solidFill>
                  <a:schemeClr val="bg1"/>
                </a:solidFill>
              </a:rPr>
              <a:t>June 3, 2012</a:t>
            </a:r>
          </a:p>
          <a:p>
            <a:r>
              <a:rPr lang="en-US" sz="1400" i="1" dirty="0" smtClean="0">
                <a:solidFill>
                  <a:schemeClr val="bg1"/>
                </a:solidFill>
              </a:rPr>
              <a:t>Sunday Magazine</a:t>
            </a:r>
          </a:p>
          <a:p>
            <a:pPr>
              <a:buFontTx/>
              <a:buChar char="-"/>
            </a:pPr>
            <a:endParaRPr lang="en-US" sz="1400" dirty="0">
              <a:solidFill>
                <a:schemeClr val="bg1"/>
              </a:solidFill>
            </a:endParaRPr>
          </a:p>
        </p:txBody>
      </p:sp>
      <p:sp>
        <p:nvSpPr>
          <p:cNvPr id="37" name="TextBox 36"/>
          <p:cNvSpPr txBox="1"/>
          <p:nvPr/>
        </p:nvSpPr>
        <p:spPr>
          <a:xfrm>
            <a:off x="381000" y="5791200"/>
            <a:ext cx="8458200" cy="769441"/>
          </a:xfrm>
          <a:prstGeom prst="rect">
            <a:avLst/>
          </a:prstGeom>
          <a:noFill/>
        </p:spPr>
        <p:txBody>
          <a:bodyPr wrap="square" rtlCol="0">
            <a:spAutoFit/>
          </a:bodyPr>
          <a:lstStyle/>
          <a:p>
            <a:pPr algn="ctr"/>
            <a:r>
              <a:rPr lang="en-US" sz="4400" dirty="0" smtClean="0">
                <a:solidFill>
                  <a:srgbClr val="13343D"/>
                </a:solidFill>
                <a:effectLst>
                  <a:outerShdw blurRad="38100" dist="38100" dir="2700000" algn="tl">
                    <a:srgbClr val="000000">
                      <a:alpha val="43137"/>
                    </a:srgbClr>
                  </a:outerShdw>
                </a:effectLst>
              </a:rPr>
              <a:t>What’s the connecting theme?</a:t>
            </a:r>
            <a:endParaRPr lang="en-US" sz="4400" dirty="0">
              <a:solidFill>
                <a:srgbClr val="13343D"/>
              </a:solidFill>
              <a:effectLst>
                <a:outerShdw blurRad="38100" dist="38100" dir="2700000" algn="tl">
                  <a:srgbClr val="000000">
                    <a:alpha val="43137"/>
                  </a:srgbClr>
                </a:outerShdw>
              </a:effectLst>
            </a:endParaRPr>
          </a:p>
        </p:txBody>
      </p:sp>
      <p:sp>
        <p:nvSpPr>
          <p:cNvPr id="38" name="TextBox 37"/>
          <p:cNvSpPr txBox="1"/>
          <p:nvPr/>
        </p:nvSpPr>
        <p:spPr>
          <a:xfrm>
            <a:off x="4572000" y="3200400"/>
            <a:ext cx="1828800" cy="1754326"/>
          </a:xfrm>
          <a:prstGeom prst="rect">
            <a:avLst/>
          </a:prstGeom>
          <a:noFill/>
        </p:spPr>
        <p:txBody>
          <a:bodyPr wrap="square" rtlCol="0">
            <a:spAutoFit/>
          </a:bodyPr>
          <a:lstStyle/>
          <a:p>
            <a:r>
              <a:rPr lang="en-US" sz="1600" dirty="0" smtClean="0">
                <a:solidFill>
                  <a:schemeClr val="bg1"/>
                </a:solidFill>
              </a:rPr>
              <a:t>“How Do You Live Knowing You Might Have the Alzheimer’s Gene?”</a:t>
            </a:r>
          </a:p>
          <a:p>
            <a:endParaRPr lang="en-US" sz="1600" dirty="0" smtClean="0">
              <a:solidFill>
                <a:schemeClr val="bg1"/>
              </a:solidFill>
            </a:endParaRPr>
          </a:p>
          <a:p>
            <a:pPr>
              <a:buFontTx/>
              <a:buChar char="-"/>
            </a:pPr>
            <a:r>
              <a:rPr lang="en-US" sz="1400" dirty="0" smtClean="0">
                <a:solidFill>
                  <a:schemeClr val="bg1"/>
                </a:solidFill>
              </a:rPr>
              <a:t>June  10, 2012</a:t>
            </a:r>
          </a:p>
          <a:p>
            <a:r>
              <a:rPr lang="en-US" sz="1400" i="1" dirty="0" smtClean="0">
                <a:solidFill>
                  <a:schemeClr val="bg1"/>
                </a:solidFill>
              </a:rPr>
              <a:t>Sunday Magazine</a:t>
            </a:r>
          </a:p>
        </p:txBody>
      </p:sp>
      <p:pic>
        <p:nvPicPr>
          <p:cNvPr id="39" name="Picture 14" descr="http://gardendoctor.files.wordpress.com/2010/05/dna_strand_2_thumb.jpg"/>
          <p:cNvPicPr>
            <a:picLocks noChangeAspect="1" noChangeArrowheads="1"/>
          </p:cNvPicPr>
          <p:nvPr/>
        </p:nvPicPr>
        <p:blipFill>
          <a:blip r:embed="rId5" cstate="print"/>
          <a:srcRect l="27077" r="28616"/>
          <a:stretch>
            <a:fillRect/>
          </a:stretch>
        </p:blipFill>
        <p:spPr bwMode="auto">
          <a:xfrm rot="5400000">
            <a:off x="5267326" y="1362074"/>
            <a:ext cx="457200" cy="1543052"/>
          </a:xfrm>
          <a:prstGeom prst="rect">
            <a:avLst/>
          </a:prstGeom>
          <a:ln>
            <a:noFill/>
          </a:ln>
          <a:effectLst>
            <a:outerShdw blurRad="292100" dist="139700" dir="2700000" algn="tl" rotWithShape="0">
              <a:srgbClr val="333333">
                <a:alpha val="65000"/>
              </a:srgbClr>
            </a:outerShdw>
          </a:effectLst>
        </p:spPr>
      </p:pic>
      <p:sp>
        <p:nvSpPr>
          <p:cNvPr id="40" name="TextBox 39"/>
          <p:cNvSpPr txBox="1"/>
          <p:nvPr/>
        </p:nvSpPr>
        <p:spPr>
          <a:xfrm>
            <a:off x="6858000" y="2209800"/>
            <a:ext cx="1828800" cy="1508105"/>
          </a:xfrm>
          <a:prstGeom prst="rect">
            <a:avLst/>
          </a:prstGeom>
          <a:noFill/>
        </p:spPr>
        <p:txBody>
          <a:bodyPr wrap="square" rtlCol="0">
            <a:spAutoFit/>
          </a:bodyPr>
          <a:lstStyle/>
          <a:p>
            <a:r>
              <a:rPr lang="en-US" sz="1600" dirty="0" smtClean="0">
                <a:solidFill>
                  <a:schemeClr val="bg1"/>
                </a:solidFill>
              </a:rPr>
              <a:t>“Payments for Victims of Eugenics Are Shelved”</a:t>
            </a:r>
          </a:p>
          <a:p>
            <a:endParaRPr lang="en-US" sz="1600" dirty="0" smtClean="0">
              <a:solidFill>
                <a:schemeClr val="bg1"/>
              </a:solidFill>
            </a:endParaRPr>
          </a:p>
          <a:p>
            <a:r>
              <a:rPr lang="en-US" sz="1400" dirty="0" smtClean="0">
                <a:solidFill>
                  <a:schemeClr val="bg1"/>
                </a:solidFill>
              </a:rPr>
              <a:t>-June 20, 2012</a:t>
            </a:r>
          </a:p>
          <a:p>
            <a:r>
              <a:rPr lang="en-US" sz="1400" dirty="0" smtClean="0">
                <a:solidFill>
                  <a:schemeClr val="bg1"/>
                </a:solidFill>
              </a:rPr>
              <a:t>page A14</a:t>
            </a:r>
            <a:endParaRPr lang="en-US" sz="1400" dirty="0">
              <a:solidFill>
                <a:schemeClr val="bg1"/>
              </a:solidFill>
            </a:endParaRPr>
          </a:p>
        </p:txBody>
      </p:sp>
      <p:pic>
        <p:nvPicPr>
          <p:cNvPr id="3" name="Picture 4"/>
          <p:cNvPicPr>
            <a:picLocks noChangeAspect="1" noChangeArrowheads="1"/>
          </p:cNvPicPr>
          <p:nvPr/>
        </p:nvPicPr>
        <p:blipFill>
          <a:blip r:embed="rId6" cstate="print"/>
          <a:srcRect/>
          <a:stretch>
            <a:fillRect/>
          </a:stretch>
        </p:blipFill>
        <p:spPr bwMode="auto">
          <a:xfrm>
            <a:off x="6934200" y="3733801"/>
            <a:ext cx="1524000" cy="1600200"/>
          </a:xfrm>
          <a:prstGeom prst="rect">
            <a:avLst/>
          </a:prstGeom>
          <a:ln>
            <a:noFill/>
          </a:ln>
          <a:effectLst>
            <a:outerShdw blurRad="292100" dist="139700" dir="2700000" algn="tl" rotWithShape="0">
              <a:srgbClr val="333333">
                <a:alpha val="65000"/>
              </a:srgbClr>
            </a:outerShdw>
          </a:effectLst>
        </p:spPr>
      </p:pic>
      <p:pic>
        <p:nvPicPr>
          <p:cNvPr id="2050" name="Picture 2" descr="http://graphics8.nytimes.com/images/2012/06/10/magazine/10alzheimers1/10alzheimers1-articleLarge-v2.jpg"/>
          <p:cNvPicPr>
            <a:picLocks noChangeAspect="1" noChangeArrowheads="1"/>
          </p:cNvPicPr>
          <p:nvPr/>
        </p:nvPicPr>
        <p:blipFill>
          <a:blip r:embed="rId7" cstate="print"/>
          <a:srcRect/>
          <a:stretch>
            <a:fillRect/>
          </a:stretch>
        </p:blipFill>
        <p:spPr bwMode="auto">
          <a:xfrm>
            <a:off x="4648200" y="1904999"/>
            <a:ext cx="1676400" cy="1219201"/>
          </a:xfrm>
          <a:prstGeom prst="rect">
            <a:avLst/>
          </a:prstGeom>
          <a:noFill/>
        </p:spPr>
      </p:pic>
      <p:pic>
        <p:nvPicPr>
          <p:cNvPr id="7" name="Picture 2" descr="http://3.bp.blogspot.com/_0aBINN8Arwc/TLyhH3BWC4I/AAAAAAAAJbA/VP9afoCgwRA/s1600/NYT-Header.jpg"/>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152400" y="152400"/>
            <a:ext cx="8839200" cy="1371600"/>
          </a:xfrm>
          <a:prstGeom prst="rect">
            <a:avLst/>
          </a:prstGeom>
          <a:noFill/>
        </p:spPr>
      </p:pic>
    </p:spTree>
    <p:extLst>
      <p:ext uri="{BB962C8B-B14F-4D97-AF65-F5344CB8AC3E}">
        <p14:creationId xmlns:p14="http://schemas.microsoft.com/office/powerpoint/2010/main" xmlns="" val="333307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Jane Elder, CGS  July 2012</a:t>
            </a:r>
            <a:endParaRPr lang="en-US" dirty="0"/>
          </a:p>
        </p:txBody>
      </p:sp>
      <p:sp>
        <p:nvSpPr>
          <p:cNvPr id="193538" name="Rectangle 2"/>
          <p:cNvSpPr>
            <a:spLocks noGrp="1" noChangeArrowheads="1"/>
          </p:cNvSpPr>
          <p:nvPr>
            <p:ph type="title"/>
          </p:nvPr>
        </p:nvSpPr>
        <p:spPr/>
        <p:txBody>
          <a:bodyPr>
            <a:normAutofit/>
          </a:bodyPr>
          <a:lstStyle/>
          <a:p>
            <a:r>
              <a:rPr lang="en-US" dirty="0"/>
              <a:t>Values-based </a:t>
            </a:r>
            <a:r>
              <a:rPr lang="en-US" dirty="0" smtClean="0"/>
              <a:t>communication</a:t>
            </a:r>
            <a:endParaRPr lang="en-US" dirty="0"/>
          </a:p>
        </p:txBody>
      </p:sp>
      <p:sp>
        <p:nvSpPr>
          <p:cNvPr id="193539" name="Rectangle 3"/>
          <p:cNvSpPr>
            <a:spLocks noGrp="1" noChangeArrowheads="1"/>
          </p:cNvSpPr>
          <p:nvPr>
            <p:ph type="body" idx="1"/>
          </p:nvPr>
        </p:nvSpPr>
        <p:spPr>
          <a:xfrm>
            <a:off x="228600" y="1600200"/>
            <a:ext cx="8458200" cy="4525963"/>
          </a:xfrm>
        </p:spPr>
        <p:txBody>
          <a:bodyPr/>
          <a:lstStyle/>
          <a:p>
            <a:r>
              <a:rPr lang="en-US" dirty="0"/>
              <a:t>Uses widely held cultural values to provide personal meaning and salience for issues</a:t>
            </a:r>
          </a:p>
          <a:p>
            <a:r>
              <a:rPr lang="en-US" dirty="0" smtClean="0"/>
              <a:t>Defines the problem; who’s responsible and the need</a:t>
            </a:r>
            <a:endParaRPr lang="en-US" dirty="0"/>
          </a:p>
          <a:p>
            <a:r>
              <a:rPr lang="en-US" dirty="0" smtClean="0"/>
              <a:t>Addresses concerns; provides </a:t>
            </a:r>
            <a:r>
              <a:rPr lang="en-US" dirty="0"/>
              <a:t>solutions</a:t>
            </a:r>
          </a:p>
          <a:p>
            <a:r>
              <a:rPr lang="en-US" dirty="0"/>
              <a:t>Suggests responsive actions</a:t>
            </a:r>
          </a:p>
          <a:p>
            <a:r>
              <a:rPr lang="en-US" dirty="0"/>
              <a:t>Uses messengers, stories, </a:t>
            </a:r>
            <a:r>
              <a:rPr lang="en-US" dirty="0" smtClean="0"/>
              <a:t>images and language that </a:t>
            </a:r>
            <a:r>
              <a:rPr lang="en-US" dirty="0"/>
              <a:t>reinforce the message.</a:t>
            </a:r>
          </a:p>
        </p:txBody>
      </p:sp>
    </p:spTree>
    <p:extLst>
      <p:ext uri="{BB962C8B-B14F-4D97-AF65-F5344CB8AC3E}">
        <p14:creationId xmlns:p14="http://schemas.microsoft.com/office/powerpoint/2010/main" xmlns="" val="384530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fontScale="90000"/>
          </a:bodyPr>
          <a:lstStyle/>
          <a:p>
            <a:r>
              <a:rPr lang="en-US" sz="3600" dirty="0"/>
              <a:t>Strategic communications approaches for social change</a:t>
            </a:r>
          </a:p>
        </p:txBody>
      </p:sp>
      <p:sp>
        <p:nvSpPr>
          <p:cNvPr id="228355" name="Rectangle 3"/>
          <p:cNvSpPr>
            <a:spLocks noGrp="1" noChangeArrowheads="1"/>
          </p:cNvSpPr>
          <p:nvPr>
            <p:ph type="body" idx="1"/>
          </p:nvPr>
        </p:nvSpPr>
        <p:spPr>
          <a:xfrm>
            <a:off x="457200" y="1509710"/>
            <a:ext cx="4040188" cy="762000"/>
          </a:xfrm>
        </p:spPr>
        <p:txBody>
          <a:bodyPr>
            <a:normAutofit/>
          </a:bodyPr>
          <a:lstStyle/>
          <a:p>
            <a:pPr>
              <a:buFontTx/>
              <a:buNone/>
            </a:pPr>
            <a:r>
              <a:rPr lang="en-US" sz="2800" b="1" dirty="0" smtClean="0"/>
              <a:t>     FRAMING</a:t>
            </a:r>
            <a:endParaRPr lang="en-US" sz="2800" b="1" dirty="0"/>
          </a:p>
        </p:txBody>
      </p:sp>
      <p:sp>
        <p:nvSpPr>
          <p:cNvPr id="3" name="Text Placeholder 2"/>
          <p:cNvSpPr>
            <a:spLocks noGrp="1"/>
          </p:cNvSpPr>
          <p:nvPr>
            <p:ph type="body" sz="half" idx="3"/>
          </p:nvPr>
        </p:nvSpPr>
        <p:spPr>
          <a:xfrm>
            <a:off x="4724400" y="1509711"/>
            <a:ext cx="4041775" cy="762000"/>
          </a:xfrm>
        </p:spPr>
        <p:txBody>
          <a:bodyPr>
            <a:noAutofit/>
          </a:bodyPr>
          <a:lstStyle/>
          <a:p>
            <a:r>
              <a:rPr lang="en-US" sz="2800" dirty="0" smtClean="0"/>
              <a:t>     </a:t>
            </a:r>
            <a:r>
              <a:rPr lang="en-US" b="1" dirty="0" smtClean="0"/>
              <a:t>VALUES-BASED</a:t>
            </a:r>
            <a:r>
              <a:rPr lang="en-US" dirty="0" smtClean="0"/>
              <a:t/>
            </a:r>
            <a:br>
              <a:rPr lang="en-US" dirty="0" smtClean="0"/>
            </a:br>
            <a:r>
              <a:rPr lang="en-US" dirty="0" smtClean="0"/>
              <a:t>    Communications</a:t>
            </a:r>
            <a:endParaRPr lang="en-US" dirty="0"/>
          </a:p>
        </p:txBody>
      </p:sp>
      <p:sp>
        <p:nvSpPr>
          <p:cNvPr id="2" name="Content Placeholder 1"/>
          <p:cNvSpPr>
            <a:spLocks noGrp="1"/>
          </p:cNvSpPr>
          <p:nvPr>
            <p:ph sz="quarter" idx="2"/>
          </p:nvPr>
        </p:nvSpPr>
        <p:spPr>
          <a:xfrm>
            <a:off x="457200" y="1444294"/>
            <a:ext cx="4040188" cy="4727906"/>
          </a:xfrm>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endParaRPr lang="en-US" dirty="0" smtClean="0"/>
          </a:p>
          <a:p>
            <a:endParaRPr lang="en-US" dirty="0"/>
          </a:p>
          <a:p>
            <a:r>
              <a:rPr lang="en-US" dirty="0" smtClean="0"/>
              <a:t>Sets context, cognition, and discourse</a:t>
            </a:r>
          </a:p>
        </p:txBody>
      </p:sp>
      <p:sp>
        <p:nvSpPr>
          <p:cNvPr id="5" name="Content Placeholder 4"/>
          <p:cNvSpPr>
            <a:spLocks noGrp="1"/>
          </p:cNvSpPr>
          <p:nvPr>
            <p:ph sz="quarter" idx="4"/>
          </p:nvPr>
        </p:nvSpPr>
        <p:spPr>
          <a:xfrm>
            <a:off x="4645025" y="2465952"/>
            <a:ext cx="4041775" cy="4087248"/>
          </a:xfrm>
        </p:spPr>
        <p:txBody>
          <a:bodyPr>
            <a:normAutofit fontScale="85000" lnSpcReduction="20000"/>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3000" dirty="0" smtClean="0"/>
              <a:t>Widely held cultural values provide personal meaning (saliency and urgency</a:t>
            </a:r>
            <a:r>
              <a:rPr lang="en-US" dirty="0" smtClean="0"/>
              <a:t>)</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2288830"/>
            <a:ext cx="1800225"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0000" t="50000"/>
          <a:stretch/>
        </p:blipFill>
        <p:spPr bwMode="auto">
          <a:xfrm>
            <a:off x="5562600" y="2643979"/>
            <a:ext cx="2226470" cy="148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9000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Values-based communication works…</a:t>
            </a:r>
            <a:endParaRPr lang="en-US" dirty="0"/>
          </a:p>
        </p:txBody>
      </p:sp>
      <p:sp>
        <p:nvSpPr>
          <p:cNvPr id="4099" name="Rectangle 3"/>
          <p:cNvSpPr>
            <a:spLocks noGrp="1" noChangeArrowheads="1"/>
          </p:cNvSpPr>
          <p:nvPr>
            <p:ph type="body" idx="1"/>
          </p:nvPr>
        </p:nvSpPr>
        <p:spPr/>
        <p:txBody>
          <a:bodyPr>
            <a:normAutofit fontScale="92500" lnSpcReduction="10000"/>
          </a:bodyPr>
          <a:lstStyle/>
          <a:p>
            <a:r>
              <a:rPr lang="en-US" dirty="0" smtClean="0"/>
              <a:t>Because </a:t>
            </a:r>
            <a:r>
              <a:rPr lang="en-US" dirty="0"/>
              <a:t>values shift the debate to things we care about deeply, not isolated </a:t>
            </a:r>
            <a:r>
              <a:rPr lang="en-US" dirty="0" smtClean="0"/>
              <a:t>facts</a:t>
            </a:r>
          </a:p>
          <a:p>
            <a:pPr marL="109728" indent="0">
              <a:buNone/>
            </a:pPr>
            <a:r>
              <a:rPr lang="en-US" dirty="0" smtClean="0"/>
              <a:t>HOWEVER…</a:t>
            </a:r>
            <a:endParaRPr lang="en-US" dirty="0"/>
          </a:p>
          <a:p>
            <a:r>
              <a:rPr lang="en-US" dirty="0"/>
              <a:t>Different values fit different issues for different people – few “one size fits all</a:t>
            </a:r>
            <a:r>
              <a:rPr lang="en-US" dirty="0" smtClean="0"/>
              <a:t>”</a:t>
            </a:r>
          </a:p>
          <a:p>
            <a:endParaRPr lang="en-US" dirty="0"/>
          </a:p>
          <a:p>
            <a:endParaRPr lang="en-US" dirty="0" smtClean="0"/>
          </a:p>
          <a:p>
            <a:endParaRPr lang="en-US" dirty="0" smtClean="0"/>
          </a:p>
          <a:p>
            <a:endParaRPr lang="en-US" dirty="0" smtClean="0"/>
          </a:p>
          <a:p>
            <a:r>
              <a:rPr lang="en-US" dirty="0" smtClean="0"/>
              <a:t>Activate </a:t>
            </a:r>
            <a:r>
              <a:rPr lang="en-US" dirty="0"/>
              <a:t>values – don’t try to change them</a:t>
            </a:r>
          </a:p>
          <a:p>
            <a:r>
              <a:rPr lang="en-US" dirty="0"/>
              <a:t>Values-based doesn’t mean </a:t>
            </a:r>
            <a:r>
              <a:rPr lang="en-US" dirty="0" smtClean="0"/>
              <a:t>value-laden</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914400" y="3352800"/>
            <a:ext cx="4499745" cy="1356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9293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1143000"/>
          </a:xfrm>
        </p:spPr>
        <p:txBody>
          <a:bodyPr>
            <a:normAutofit fontScale="90000"/>
          </a:bodyPr>
          <a:lstStyle/>
          <a:p>
            <a:r>
              <a:rPr lang="en-US" sz="4000" dirty="0" smtClean="0"/>
              <a:t>The approach:</a:t>
            </a:r>
            <a:br>
              <a:rPr lang="en-US" sz="4000" dirty="0" smtClean="0"/>
            </a:br>
            <a:r>
              <a:rPr lang="en-US" sz="3100" dirty="0" smtClean="0"/>
              <a:t>Identify and speak to your </a:t>
            </a:r>
            <a:r>
              <a:rPr lang="en-US" sz="3100" i="1" dirty="0">
                <a:solidFill>
                  <a:srgbClr val="FF0000"/>
                </a:solidFill>
              </a:rPr>
              <a:t>audience’s</a:t>
            </a:r>
            <a:r>
              <a:rPr lang="en-US" sz="3100" dirty="0">
                <a:solidFill>
                  <a:srgbClr val="FF0000"/>
                </a:solidFill>
              </a:rPr>
              <a:t> </a:t>
            </a:r>
            <a:r>
              <a:rPr lang="en-US" sz="3100" dirty="0" smtClean="0">
                <a:solidFill>
                  <a:srgbClr val="FF0000"/>
                </a:solidFill>
              </a:rPr>
              <a:t>values and </a:t>
            </a:r>
            <a:r>
              <a:rPr lang="en-US" sz="3100" dirty="0">
                <a:solidFill>
                  <a:srgbClr val="FF0000"/>
                </a:solidFill>
              </a:rPr>
              <a:t>concerns</a:t>
            </a:r>
          </a:p>
        </p:txBody>
      </p:sp>
      <p:sp>
        <p:nvSpPr>
          <p:cNvPr id="5123" name="Rectangle 3"/>
          <p:cNvSpPr>
            <a:spLocks noGrp="1" noChangeArrowheads="1"/>
          </p:cNvSpPr>
          <p:nvPr>
            <p:ph type="body" idx="1"/>
          </p:nvPr>
        </p:nvSpPr>
        <p:spPr>
          <a:xfrm>
            <a:off x="457200" y="1524000"/>
            <a:ext cx="8229600" cy="4525963"/>
          </a:xfrm>
        </p:spPr>
        <p:txBody>
          <a:bodyPr/>
          <a:lstStyle/>
          <a:p>
            <a:pPr>
              <a:lnSpc>
                <a:spcPct val="90000"/>
              </a:lnSpc>
            </a:pPr>
            <a:endParaRPr lang="en-US" b="1" dirty="0" smtClean="0"/>
          </a:p>
          <a:p>
            <a:pPr>
              <a:lnSpc>
                <a:spcPct val="90000"/>
              </a:lnSpc>
            </a:pPr>
            <a:r>
              <a:rPr lang="en-US" b="1" dirty="0" smtClean="0"/>
              <a:t>Values</a:t>
            </a:r>
            <a:r>
              <a:rPr lang="en-US" dirty="0"/>
              <a:t>: ideals and core beliefs, such as responsibility, </a:t>
            </a:r>
            <a:r>
              <a:rPr lang="en-US" dirty="0" smtClean="0"/>
              <a:t>freedom, respect </a:t>
            </a:r>
            <a:r>
              <a:rPr lang="en-US" dirty="0"/>
              <a:t>for </a:t>
            </a:r>
            <a:r>
              <a:rPr lang="en-US" dirty="0" smtClean="0"/>
              <a:t>God’s creation, fairness</a:t>
            </a:r>
            <a:r>
              <a:rPr lang="en-US" dirty="0"/>
              <a:t>, </a:t>
            </a:r>
            <a:r>
              <a:rPr lang="en-US" dirty="0" smtClean="0"/>
              <a:t>love of country, </a:t>
            </a:r>
            <a:r>
              <a:rPr lang="en-US" dirty="0"/>
              <a:t>etc</a:t>
            </a:r>
            <a:r>
              <a:rPr lang="en-US" dirty="0" smtClean="0"/>
              <a:t>.</a:t>
            </a:r>
          </a:p>
          <a:p>
            <a:pPr>
              <a:lnSpc>
                <a:spcPct val="90000"/>
              </a:lnSpc>
            </a:pPr>
            <a:endParaRPr lang="en-US" dirty="0"/>
          </a:p>
          <a:p>
            <a:pPr marL="109728" indent="0">
              <a:lnSpc>
                <a:spcPct val="90000"/>
              </a:lnSpc>
              <a:buNone/>
            </a:pPr>
            <a:r>
              <a:rPr lang="en-US" i="1" dirty="0" smtClean="0"/>
              <a:t>And also </a:t>
            </a:r>
            <a:endParaRPr lang="en-US" i="1" dirty="0"/>
          </a:p>
          <a:p>
            <a:pPr>
              <a:lnSpc>
                <a:spcPct val="90000"/>
              </a:lnSpc>
            </a:pPr>
            <a:endParaRPr lang="en-US" b="1" dirty="0" smtClean="0"/>
          </a:p>
          <a:p>
            <a:pPr>
              <a:lnSpc>
                <a:spcPct val="90000"/>
              </a:lnSpc>
            </a:pPr>
            <a:r>
              <a:rPr lang="en-US" b="1" dirty="0" smtClean="0"/>
              <a:t>Concerns</a:t>
            </a:r>
            <a:r>
              <a:rPr lang="en-US" dirty="0"/>
              <a:t>: things that </a:t>
            </a:r>
            <a:r>
              <a:rPr lang="en-US" dirty="0" smtClean="0"/>
              <a:t>your audience is worried about: health</a:t>
            </a:r>
            <a:r>
              <a:rPr lang="en-US" dirty="0"/>
              <a:t>, jobs, money, </a:t>
            </a:r>
            <a:r>
              <a:rPr lang="en-US" dirty="0" smtClean="0"/>
              <a:t>education, etc</a:t>
            </a:r>
            <a:r>
              <a:rPr lang="en-US" dirty="0"/>
              <a:t>.</a:t>
            </a:r>
          </a:p>
        </p:txBody>
      </p:sp>
    </p:spTree>
    <p:extLst>
      <p:ext uri="{BB962C8B-B14F-4D97-AF65-F5344CB8AC3E}">
        <p14:creationId xmlns:p14="http://schemas.microsoft.com/office/powerpoint/2010/main" xmlns="" val="2914115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en-US" dirty="0"/>
              <a:t>Fairness</a:t>
            </a:r>
          </a:p>
          <a:p>
            <a:pPr lvl="0"/>
            <a:r>
              <a:rPr lang="en-US" dirty="0"/>
              <a:t>Truth</a:t>
            </a:r>
          </a:p>
          <a:p>
            <a:pPr lvl="0"/>
            <a:r>
              <a:rPr lang="en-US" dirty="0"/>
              <a:t>Compassion</a:t>
            </a:r>
          </a:p>
          <a:p>
            <a:pPr lvl="0"/>
            <a:r>
              <a:rPr lang="en-US" dirty="0"/>
              <a:t>Responsibility</a:t>
            </a:r>
          </a:p>
          <a:p>
            <a:pPr lvl="0"/>
            <a:r>
              <a:rPr lang="en-US" dirty="0"/>
              <a:t>Respect</a:t>
            </a:r>
          </a:p>
          <a:p>
            <a:endParaRPr lang="en-US" dirty="0"/>
          </a:p>
          <a:p>
            <a:r>
              <a:rPr lang="en-US" sz="1600" dirty="0"/>
              <a:t>(From the research of the Institute for Global Ethics, www.globalethics.org)</a:t>
            </a:r>
          </a:p>
          <a:p>
            <a:endParaRPr lang="en-US" dirty="0"/>
          </a:p>
        </p:txBody>
      </p:sp>
      <p:sp>
        <p:nvSpPr>
          <p:cNvPr id="4" name="Footer Placeholder 3"/>
          <p:cNvSpPr>
            <a:spLocks noGrp="1"/>
          </p:cNvSpPr>
          <p:nvPr>
            <p:ph type="ftr" sz="quarter" idx="11"/>
          </p:nvPr>
        </p:nvSpPr>
        <p:spPr/>
        <p:txBody>
          <a:bodyPr/>
          <a:lstStyle/>
          <a:p>
            <a:r>
              <a:rPr kumimoji="0" lang="en-US" dirty="0" smtClean="0"/>
              <a:t>Jane Elder, CGS  July 2012</a:t>
            </a:r>
            <a:endParaRPr kumimoji="0" lang="en-US" dirty="0"/>
          </a:p>
        </p:txBody>
      </p:sp>
      <p:sp>
        <p:nvSpPr>
          <p:cNvPr id="6" name="Title 5"/>
          <p:cNvSpPr>
            <a:spLocks noGrp="1"/>
          </p:cNvSpPr>
          <p:nvPr>
            <p:ph type="title"/>
          </p:nvPr>
        </p:nvSpPr>
        <p:spPr/>
        <p:txBody>
          <a:bodyPr/>
          <a:lstStyle/>
          <a:p>
            <a:r>
              <a:rPr lang="en-US" dirty="0" smtClean="0"/>
              <a:t>Global Human Values</a:t>
            </a:r>
            <a:endParaRPr lang="en-US" dirty="0"/>
          </a:p>
        </p:txBody>
      </p:sp>
    </p:spTree>
    <p:extLst>
      <p:ext uri="{BB962C8B-B14F-4D97-AF65-F5344CB8AC3E}">
        <p14:creationId xmlns:p14="http://schemas.microsoft.com/office/powerpoint/2010/main" xmlns="" val="1953971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American Cultural Values</a:t>
            </a:r>
          </a:p>
        </p:txBody>
      </p:sp>
      <p:sp>
        <p:nvSpPr>
          <p:cNvPr id="6147" name="Rectangle 3"/>
          <p:cNvSpPr>
            <a:spLocks noGrp="1" noChangeArrowheads="1"/>
          </p:cNvSpPr>
          <p:nvPr>
            <p:ph type="body" idx="1"/>
          </p:nvPr>
        </p:nvSpPr>
        <p:spPr>
          <a:xfrm>
            <a:off x="457200" y="5410200"/>
            <a:ext cx="4040188" cy="533400"/>
          </a:xfrm>
        </p:spPr>
        <p:txBody>
          <a:bodyPr>
            <a:normAutofit/>
          </a:bodyPr>
          <a:lstStyle/>
          <a:p>
            <a:pPr>
              <a:lnSpc>
                <a:spcPct val="90000"/>
              </a:lnSpc>
            </a:pPr>
            <a:r>
              <a:rPr lang="en-US" sz="2400" dirty="0" smtClean="0"/>
              <a:t>PRIMARY </a:t>
            </a:r>
            <a:endParaRPr lang="en-US" sz="2400" dirty="0"/>
          </a:p>
        </p:txBody>
      </p:sp>
      <p:sp>
        <p:nvSpPr>
          <p:cNvPr id="6148" name="Rectangle 4"/>
          <p:cNvSpPr>
            <a:spLocks noGrp="1" noChangeArrowheads="1"/>
          </p:cNvSpPr>
          <p:nvPr>
            <p:ph type="body" sz="half" idx="3"/>
          </p:nvPr>
        </p:nvSpPr>
        <p:spPr>
          <a:xfrm>
            <a:off x="4572000" y="5410200"/>
            <a:ext cx="4041775" cy="533400"/>
          </a:xfrm>
        </p:spPr>
        <p:txBody>
          <a:bodyPr>
            <a:normAutofit/>
          </a:bodyPr>
          <a:lstStyle/>
          <a:p>
            <a:pPr>
              <a:lnSpc>
                <a:spcPct val="90000"/>
              </a:lnSpc>
            </a:pPr>
            <a:r>
              <a:rPr lang="en-US" dirty="0"/>
              <a:t> </a:t>
            </a:r>
            <a:r>
              <a:rPr lang="en-US" dirty="0" smtClean="0"/>
              <a:t>SECONDARY</a:t>
            </a:r>
            <a:endParaRPr lang="en-US" sz="2400" dirty="0"/>
          </a:p>
        </p:txBody>
      </p:sp>
      <p:sp>
        <p:nvSpPr>
          <p:cNvPr id="2" name="Content Placeholder 1"/>
          <p:cNvSpPr>
            <a:spLocks noGrp="1"/>
          </p:cNvSpPr>
          <p:nvPr>
            <p:ph sz="quarter" idx="2"/>
          </p:nvPr>
        </p:nvSpPr>
        <p:spPr/>
        <p:txBody>
          <a:bodyPr/>
          <a:lstStyle/>
          <a:p>
            <a:pPr>
              <a:lnSpc>
                <a:spcPct val="90000"/>
              </a:lnSpc>
            </a:pPr>
            <a:r>
              <a:rPr lang="en-US" dirty="0" smtClean="0"/>
              <a:t>Responsibility </a:t>
            </a:r>
            <a:r>
              <a:rPr lang="en-US" dirty="0"/>
              <a:t>to care for one’s family</a:t>
            </a:r>
          </a:p>
          <a:p>
            <a:pPr>
              <a:lnSpc>
                <a:spcPct val="90000"/>
              </a:lnSpc>
            </a:pPr>
            <a:r>
              <a:rPr lang="en-US" dirty="0"/>
              <a:t>Responsibility to care for </a:t>
            </a:r>
            <a:r>
              <a:rPr lang="en-US" dirty="0" smtClean="0"/>
              <a:t>ones’ self</a:t>
            </a:r>
            <a:endParaRPr lang="en-US" dirty="0"/>
          </a:p>
          <a:p>
            <a:pPr>
              <a:lnSpc>
                <a:spcPct val="90000"/>
              </a:lnSpc>
            </a:pPr>
            <a:r>
              <a:rPr lang="en-US" dirty="0"/>
              <a:t>Personal liberty</a:t>
            </a:r>
          </a:p>
          <a:p>
            <a:pPr>
              <a:lnSpc>
                <a:spcPct val="90000"/>
              </a:lnSpc>
            </a:pPr>
            <a:r>
              <a:rPr lang="en-US" dirty="0"/>
              <a:t>Work</a:t>
            </a:r>
          </a:p>
          <a:p>
            <a:pPr>
              <a:lnSpc>
                <a:spcPct val="90000"/>
              </a:lnSpc>
            </a:pPr>
            <a:r>
              <a:rPr lang="en-US" dirty="0"/>
              <a:t>Spirituality </a:t>
            </a:r>
          </a:p>
          <a:p>
            <a:pPr>
              <a:lnSpc>
                <a:spcPct val="90000"/>
              </a:lnSpc>
            </a:pPr>
            <a:r>
              <a:rPr lang="en-US" dirty="0" smtClean="0"/>
              <a:t>Honesty/integrity</a:t>
            </a:r>
          </a:p>
          <a:p>
            <a:pPr>
              <a:lnSpc>
                <a:spcPct val="90000"/>
              </a:lnSpc>
            </a:pPr>
            <a:r>
              <a:rPr lang="en-US" dirty="0" smtClean="0"/>
              <a:t>Fairness/Equality</a:t>
            </a:r>
            <a:endParaRPr lang="en-US" dirty="0"/>
          </a:p>
        </p:txBody>
      </p:sp>
      <p:sp>
        <p:nvSpPr>
          <p:cNvPr id="3" name="Content Placeholder 2"/>
          <p:cNvSpPr>
            <a:spLocks noGrp="1"/>
          </p:cNvSpPr>
          <p:nvPr>
            <p:ph sz="quarter" idx="4"/>
          </p:nvPr>
        </p:nvSpPr>
        <p:spPr>
          <a:xfrm>
            <a:off x="4648200" y="1447800"/>
            <a:ext cx="4041775" cy="3941763"/>
          </a:xfrm>
        </p:spPr>
        <p:txBody>
          <a:bodyPr>
            <a:normAutofit/>
          </a:bodyPr>
          <a:lstStyle/>
          <a:p>
            <a:pPr>
              <a:lnSpc>
                <a:spcPct val="90000"/>
              </a:lnSpc>
            </a:pPr>
            <a:r>
              <a:rPr lang="en-US" dirty="0" smtClean="0"/>
              <a:t>Responsibility </a:t>
            </a:r>
            <a:r>
              <a:rPr lang="en-US" dirty="0"/>
              <a:t>to care for others</a:t>
            </a:r>
          </a:p>
          <a:p>
            <a:pPr>
              <a:lnSpc>
                <a:spcPct val="90000"/>
              </a:lnSpc>
            </a:pPr>
            <a:r>
              <a:rPr lang="en-US" dirty="0"/>
              <a:t>Personal fulfillment</a:t>
            </a:r>
          </a:p>
          <a:p>
            <a:pPr>
              <a:lnSpc>
                <a:spcPct val="90000"/>
              </a:lnSpc>
            </a:pPr>
            <a:r>
              <a:rPr lang="en-US" dirty="0"/>
              <a:t>Respect for authority</a:t>
            </a:r>
          </a:p>
          <a:p>
            <a:pPr>
              <a:lnSpc>
                <a:spcPct val="90000"/>
              </a:lnSpc>
            </a:pPr>
            <a:r>
              <a:rPr lang="en-US" dirty="0"/>
              <a:t>Love of country or culture</a:t>
            </a:r>
          </a:p>
          <a:p>
            <a:pPr>
              <a:lnSpc>
                <a:spcPct val="90000"/>
              </a:lnSpc>
            </a:pPr>
            <a:r>
              <a:rPr lang="en-US" dirty="0"/>
              <a:t>Freedom of Choice*</a:t>
            </a:r>
          </a:p>
          <a:p>
            <a:pPr>
              <a:lnSpc>
                <a:spcPct val="90000"/>
              </a:lnSpc>
              <a:buFont typeface="Wingdings" pitchFamily="2" charset="2"/>
              <a:buNone/>
            </a:pPr>
            <a:r>
              <a:rPr lang="en-US" i="1" dirty="0"/>
              <a:t>Intangibles</a:t>
            </a:r>
          </a:p>
          <a:p>
            <a:pPr>
              <a:lnSpc>
                <a:spcPct val="90000"/>
              </a:lnSpc>
              <a:buFont typeface="Wingdings" pitchFamily="2" charset="2"/>
              <a:buNone/>
            </a:pPr>
            <a:r>
              <a:rPr lang="en-US" dirty="0"/>
              <a:t>	Quality of Life*</a:t>
            </a:r>
          </a:p>
          <a:p>
            <a:pPr>
              <a:lnSpc>
                <a:spcPct val="90000"/>
              </a:lnSpc>
              <a:buFont typeface="Wingdings" pitchFamily="2" charset="2"/>
              <a:buNone/>
            </a:pPr>
            <a:r>
              <a:rPr lang="en-US" dirty="0"/>
              <a:t>	Sense of Place</a:t>
            </a:r>
            <a:r>
              <a:rPr lang="en-US" dirty="0" smtClean="0"/>
              <a:t>*</a:t>
            </a:r>
          </a:p>
          <a:p>
            <a:pPr>
              <a:lnSpc>
                <a:spcPct val="90000"/>
              </a:lnSpc>
              <a:buFont typeface="Wingdings" pitchFamily="2" charset="2"/>
              <a:buNone/>
            </a:pPr>
            <a:r>
              <a:rPr lang="en-US" dirty="0"/>
              <a:t> </a:t>
            </a:r>
            <a:r>
              <a:rPr lang="en-US" dirty="0" smtClean="0"/>
              <a:t>  Security/Safety*</a:t>
            </a:r>
            <a:endParaRPr lang="en-US" dirty="0"/>
          </a:p>
          <a:p>
            <a:endParaRPr lang="en-US" dirty="0"/>
          </a:p>
        </p:txBody>
      </p:sp>
      <p:sp>
        <p:nvSpPr>
          <p:cNvPr id="5" name="Footer Placeholder 5"/>
          <p:cNvSpPr>
            <a:spLocks noGrp="1"/>
          </p:cNvSpPr>
          <p:nvPr>
            <p:ph type="ftr" sz="quarter" idx="11"/>
          </p:nvPr>
        </p:nvSpPr>
        <p:spPr>
          <a:xfrm>
            <a:off x="1676400" y="6372959"/>
            <a:ext cx="5181600" cy="400110"/>
          </a:xfrm>
        </p:spPr>
        <p:txBody>
          <a:bodyPr wrap="square">
            <a:spAutoFit/>
          </a:bodyPr>
          <a:lstStyle/>
          <a:p>
            <a:r>
              <a:rPr lang="en-US" dirty="0" smtClean="0"/>
              <a:t>Based on research conducted by Belden Russonello Strategies.   </a:t>
            </a:r>
          </a:p>
          <a:p>
            <a:r>
              <a:rPr lang="en-US" dirty="0" smtClean="0"/>
              <a:t>* Denotes value-related key concepts/concerns from specific research projects </a:t>
            </a:r>
            <a:endParaRPr lang="en-US" dirty="0"/>
          </a:p>
        </p:txBody>
      </p:sp>
    </p:spTree>
    <p:extLst>
      <p:ext uri="{BB962C8B-B14F-4D97-AF65-F5344CB8AC3E}">
        <p14:creationId xmlns:p14="http://schemas.microsoft.com/office/powerpoint/2010/main" xmlns="" val="124654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smtClean="0"/>
              <a:t>Social Justice</a:t>
            </a:r>
          </a:p>
          <a:p>
            <a:endParaRPr lang="en-US" sz="2400" dirty="0" smtClean="0"/>
          </a:p>
          <a:p>
            <a:r>
              <a:rPr lang="en-US" sz="2400" dirty="0" smtClean="0"/>
              <a:t>Democratic Governance </a:t>
            </a:r>
          </a:p>
          <a:p>
            <a:endParaRPr lang="en-US" sz="2400" dirty="0"/>
          </a:p>
          <a:p>
            <a:r>
              <a:rPr lang="en-US" sz="2400" dirty="0" smtClean="0"/>
              <a:t>Common Good</a:t>
            </a:r>
          </a:p>
          <a:p>
            <a:endParaRPr lang="en-US" sz="2400" dirty="0" smtClean="0"/>
          </a:p>
          <a:p>
            <a:r>
              <a:rPr lang="en-US" sz="2400" dirty="0" smtClean="0"/>
              <a:t>Ecological Integrity/Precaution</a:t>
            </a:r>
          </a:p>
          <a:p>
            <a:endParaRPr lang="en-US" sz="2400" dirty="0" smtClean="0"/>
          </a:p>
          <a:p>
            <a:r>
              <a:rPr lang="en-US" sz="2400" dirty="0" smtClean="0"/>
              <a:t>Human Rights</a:t>
            </a:r>
          </a:p>
          <a:p>
            <a:endParaRPr lang="en-US" sz="2400" dirty="0" smtClean="0"/>
          </a:p>
          <a:p>
            <a:endParaRPr lang="en-US" sz="2400"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Biopolitical values?</a:t>
            </a:r>
            <a:endParaRPr lang="en-US" dirty="0"/>
          </a:p>
        </p:txBody>
      </p:sp>
    </p:spTree>
    <p:extLst>
      <p:ext uri="{BB962C8B-B14F-4D97-AF65-F5344CB8AC3E}">
        <p14:creationId xmlns:p14="http://schemas.microsoft.com/office/powerpoint/2010/main" xmlns="" val="2707171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Jane Elder, CGS  July 2012</a:t>
            </a:r>
            <a:endParaRPr lang="en-US" dirty="0"/>
          </a:p>
        </p:txBody>
      </p:sp>
      <p:sp>
        <p:nvSpPr>
          <p:cNvPr id="7170" name="Rectangle 2"/>
          <p:cNvSpPr>
            <a:spLocks noGrp="1" noChangeArrowheads="1"/>
          </p:cNvSpPr>
          <p:nvPr>
            <p:ph type="title"/>
          </p:nvPr>
        </p:nvSpPr>
        <p:spPr>
          <a:xfrm>
            <a:off x="457200" y="457200"/>
            <a:ext cx="8229600" cy="1036638"/>
          </a:xfrm>
          <a:noFill/>
          <a:ln/>
        </p:spPr>
        <p:txBody>
          <a:bodyPr lIns="92075" tIns="46038" rIns="92075" bIns="46038" anchorCtr="0">
            <a:normAutofit fontScale="90000"/>
          </a:bodyPr>
          <a:lstStyle/>
          <a:p>
            <a:r>
              <a:rPr lang="en-US" dirty="0" smtClean="0"/>
              <a:t>Values-based messages…</a:t>
            </a:r>
            <a:br>
              <a:rPr lang="en-US" dirty="0" smtClean="0"/>
            </a:br>
            <a:r>
              <a:rPr lang="en-US" sz="3100" i="1" dirty="0" smtClean="0"/>
              <a:t>state your core rationale – they aren’t slogans or sound bites</a:t>
            </a:r>
            <a:br>
              <a:rPr lang="en-US" sz="3100" i="1" dirty="0" smtClean="0"/>
            </a:br>
            <a:endParaRPr lang="en-US" sz="3100" i="1" dirty="0"/>
          </a:p>
        </p:txBody>
      </p:sp>
      <p:sp>
        <p:nvSpPr>
          <p:cNvPr id="7171" name="Rectangle 3"/>
          <p:cNvSpPr>
            <a:spLocks noGrp="1" noChangeArrowheads="1"/>
          </p:cNvSpPr>
          <p:nvPr>
            <p:ph type="body" idx="1"/>
          </p:nvPr>
        </p:nvSpPr>
        <p:spPr>
          <a:xfrm>
            <a:off x="533400" y="1600200"/>
            <a:ext cx="8153400" cy="4038600"/>
          </a:xfrm>
          <a:noFill/>
          <a:ln/>
        </p:spPr>
        <p:txBody>
          <a:bodyPr lIns="92075" tIns="46038" rIns="92075" bIns="46038">
            <a:normAutofit lnSpcReduction="10000"/>
          </a:bodyPr>
          <a:lstStyle/>
          <a:p>
            <a:r>
              <a:rPr lang="en-US" sz="2800" dirty="0" smtClean="0"/>
              <a:t>State </a:t>
            </a:r>
            <a:r>
              <a:rPr lang="en-US" sz="2800" b="1" dirty="0"/>
              <a:t>why </a:t>
            </a:r>
            <a:r>
              <a:rPr lang="en-US" sz="2800" b="1" dirty="0" smtClean="0"/>
              <a:t>a particular </a:t>
            </a:r>
            <a:r>
              <a:rPr lang="en-US" sz="2800" b="1" dirty="0"/>
              <a:t>audience should care </a:t>
            </a:r>
            <a:r>
              <a:rPr lang="en-US" sz="2800" dirty="0"/>
              <a:t>about an issue–it speaks to </a:t>
            </a:r>
            <a:r>
              <a:rPr lang="en-US" sz="2800" i="1" dirty="0"/>
              <a:t>their </a:t>
            </a:r>
            <a:r>
              <a:rPr lang="en-US" sz="2800" dirty="0"/>
              <a:t>values and concerns.</a:t>
            </a:r>
          </a:p>
          <a:p>
            <a:r>
              <a:rPr lang="en-US" sz="2800" dirty="0" smtClean="0"/>
              <a:t>Describe </a:t>
            </a:r>
            <a:r>
              <a:rPr lang="en-US" sz="2800" dirty="0"/>
              <a:t>a threat or problem and who is responsible.</a:t>
            </a:r>
          </a:p>
          <a:p>
            <a:r>
              <a:rPr lang="en-US" sz="2800" dirty="0" smtClean="0"/>
              <a:t>Provide </a:t>
            </a:r>
            <a:r>
              <a:rPr lang="en-US" sz="2800" dirty="0"/>
              <a:t>a </a:t>
            </a:r>
            <a:r>
              <a:rPr lang="en-US" sz="2800" i="1" dirty="0"/>
              <a:t>solution </a:t>
            </a:r>
            <a:r>
              <a:rPr lang="en-US" sz="2800" dirty="0"/>
              <a:t>and </a:t>
            </a:r>
            <a:r>
              <a:rPr lang="en-US" sz="2800" dirty="0" smtClean="0"/>
              <a:t>describe </a:t>
            </a:r>
            <a:r>
              <a:rPr lang="en-US" sz="2800" dirty="0"/>
              <a:t>an </a:t>
            </a:r>
            <a:r>
              <a:rPr lang="en-US" sz="2800" i="1" dirty="0"/>
              <a:t>action</a:t>
            </a:r>
            <a:r>
              <a:rPr lang="en-US" sz="2800" dirty="0"/>
              <a:t> that will address the need and the threat.</a:t>
            </a:r>
          </a:p>
          <a:p>
            <a:r>
              <a:rPr lang="en-US" sz="2800" i="1" dirty="0" smtClean="0"/>
              <a:t>Give </a:t>
            </a:r>
            <a:r>
              <a:rPr lang="en-US" sz="2800" i="1" dirty="0"/>
              <a:t>people something to do</a:t>
            </a:r>
            <a:r>
              <a:rPr lang="en-US" sz="2800" i="1" dirty="0" smtClean="0"/>
              <a:t>.</a:t>
            </a:r>
          </a:p>
          <a:p>
            <a:pPr marL="109728" indent="0">
              <a:buNone/>
            </a:pPr>
            <a:r>
              <a:rPr lang="en-US" sz="2800" i="1" dirty="0">
                <a:solidFill>
                  <a:srgbClr val="00B050"/>
                </a:solidFill>
              </a:rPr>
              <a:t>Lead with values, follow with facts</a:t>
            </a:r>
          </a:p>
          <a:p>
            <a:endParaRPr lang="en-US" sz="2800" dirty="0"/>
          </a:p>
        </p:txBody>
      </p:sp>
    </p:spTree>
    <p:extLst>
      <p:ext uri="{BB962C8B-B14F-4D97-AF65-F5344CB8AC3E}">
        <p14:creationId xmlns:p14="http://schemas.microsoft.com/office/powerpoint/2010/main" xmlns="" val="311412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66800" y="381000"/>
            <a:ext cx="7620000" cy="533400"/>
          </a:xfrm>
        </p:spPr>
        <p:txBody>
          <a:bodyPr>
            <a:normAutofit fontScale="90000"/>
          </a:bodyPr>
          <a:lstStyle/>
          <a:p>
            <a:r>
              <a:rPr lang="en-US" dirty="0"/>
              <a:t>A sample message</a:t>
            </a:r>
          </a:p>
        </p:txBody>
      </p:sp>
      <p:sp>
        <p:nvSpPr>
          <p:cNvPr id="70659" name="Rectangle 3"/>
          <p:cNvSpPr>
            <a:spLocks noGrp="1" noChangeArrowheads="1"/>
          </p:cNvSpPr>
          <p:nvPr>
            <p:ph type="body" idx="1"/>
          </p:nvPr>
        </p:nvSpPr>
        <p:spPr>
          <a:xfrm>
            <a:off x="457200" y="1066800"/>
            <a:ext cx="8229600" cy="4800600"/>
          </a:xfrm>
        </p:spPr>
        <p:txBody>
          <a:bodyPr>
            <a:normAutofit fontScale="85000" lnSpcReduction="10000"/>
          </a:bodyPr>
          <a:lstStyle/>
          <a:p>
            <a:pPr>
              <a:lnSpc>
                <a:spcPct val="90000"/>
              </a:lnSpc>
              <a:buFontTx/>
              <a:buNone/>
            </a:pPr>
            <a:r>
              <a:rPr lang="en-US" sz="2400" dirty="0">
                <a:solidFill>
                  <a:srgbClr val="000000"/>
                </a:solidFill>
              </a:rPr>
              <a:t>	Wisconsin’s beautiful lakes, rivers and natural areas are the places where </a:t>
            </a:r>
            <a:r>
              <a:rPr lang="en-US" sz="2400" b="1" dirty="0">
                <a:solidFill>
                  <a:srgbClr val="FF3300"/>
                </a:solidFill>
              </a:rPr>
              <a:t>our families</a:t>
            </a:r>
            <a:r>
              <a:rPr lang="en-US" sz="2400" dirty="0">
                <a:solidFill>
                  <a:srgbClr val="000000"/>
                </a:solidFill>
              </a:rPr>
              <a:t> go to </a:t>
            </a:r>
            <a:r>
              <a:rPr lang="en-US" sz="2400" b="1" dirty="0">
                <a:solidFill>
                  <a:srgbClr val="9900CC"/>
                </a:solidFill>
              </a:rPr>
              <a:t>swim, fish, boat, hike and just plain </a:t>
            </a:r>
            <a:r>
              <a:rPr lang="en-US" sz="2400" b="1" dirty="0" smtClean="0">
                <a:solidFill>
                  <a:srgbClr val="9900CC"/>
                </a:solidFill>
              </a:rPr>
              <a:t>enjoy.  O</a:t>
            </a:r>
            <a:r>
              <a:rPr lang="en-US" sz="2400" dirty="0" smtClean="0">
                <a:solidFill>
                  <a:srgbClr val="000000"/>
                </a:solidFill>
              </a:rPr>
              <a:t>ur </a:t>
            </a:r>
            <a:r>
              <a:rPr lang="en-US" sz="2400" dirty="0">
                <a:solidFill>
                  <a:srgbClr val="000000"/>
                </a:solidFill>
              </a:rPr>
              <a:t>wetlands help maintain the balance of nature by </a:t>
            </a:r>
            <a:r>
              <a:rPr lang="en-US" sz="2400" b="1" dirty="0">
                <a:solidFill>
                  <a:srgbClr val="9900CC"/>
                </a:solidFill>
              </a:rPr>
              <a:t>filtering and cleaning our air and water</a:t>
            </a:r>
            <a:r>
              <a:rPr lang="en-US" sz="2400" dirty="0">
                <a:solidFill>
                  <a:srgbClr val="000000"/>
                </a:solidFill>
              </a:rPr>
              <a:t>.  </a:t>
            </a:r>
            <a:endParaRPr lang="en-US" sz="2400" dirty="0" smtClean="0">
              <a:solidFill>
                <a:srgbClr val="000000"/>
              </a:solidFill>
            </a:endParaRPr>
          </a:p>
          <a:p>
            <a:pPr>
              <a:lnSpc>
                <a:spcPct val="90000"/>
              </a:lnSpc>
              <a:buFontTx/>
              <a:buNone/>
            </a:pPr>
            <a:endParaRPr lang="en-US" sz="2400" dirty="0">
              <a:solidFill>
                <a:srgbClr val="000000"/>
              </a:solidFill>
            </a:endParaRPr>
          </a:p>
          <a:p>
            <a:pPr>
              <a:lnSpc>
                <a:spcPct val="90000"/>
              </a:lnSpc>
              <a:buFontTx/>
              <a:buNone/>
            </a:pPr>
            <a:r>
              <a:rPr lang="en-US" sz="2400" dirty="0" smtClean="0">
                <a:solidFill>
                  <a:srgbClr val="000000"/>
                </a:solidFill>
              </a:rPr>
              <a:t>	These </a:t>
            </a:r>
            <a:r>
              <a:rPr lang="en-US" sz="2400" dirty="0">
                <a:solidFill>
                  <a:srgbClr val="000000"/>
                </a:solidFill>
              </a:rPr>
              <a:t>precious resources </a:t>
            </a:r>
            <a:r>
              <a:rPr lang="en-US" sz="2400" b="1" dirty="0">
                <a:solidFill>
                  <a:srgbClr val="FF3300"/>
                </a:solidFill>
              </a:rPr>
              <a:t>belong to all of us</a:t>
            </a:r>
            <a:r>
              <a:rPr lang="en-US" sz="2400" dirty="0">
                <a:solidFill>
                  <a:srgbClr val="000000"/>
                </a:solidFill>
              </a:rPr>
              <a:t>, but they are </a:t>
            </a:r>
            <a:r>
              <a:rPr lang="en-US" sz="2400" b="1" dirty="0">
                <a:solidFill>
                  <a:schemeClr val="bg2">
                    <a:lumMod val="50000"/>
                  </a:schemeClr>
                </a:solidFill>
              </a:rPr>
              <a:t>threatened by too much careless development, pollution, and the abuse and destruction of shoreline and wetland habitat</a:t>
            </a:r>
            <a:r>
              <a:rPr lang="en-US" sz="2400" dirty="0" smtClean="0">
                <a:solidFill>
                  <a:srgbClr val="000000"/>
                </a:solidFill>
              </a:rPr>
              <a:t>. </a:t>
            </a:r>
          </a:p>
          <a:p>
            <a:pPr>
              <a:lnSpc>
                <a:spcPct val="90000"/>
              </a:lnSpc>
              <a:buFontTx/>
              <a:buNone/>
            </a:pPr>
            <a:r>
              <a:rPr lang="en-US" sz="2400" dirty="0" smtClean="0">
                <a:solidFill>
                  <a:srgbClr val="000000"/>
                </a:solidFill>
              </a:rPr>
              <a:t>   </a:t>
            </a:r>
          </a:p>
          <a:p>
            <a:pPr>
              <a:lnSpc>
                <a:spcPct val="90000"/>
              </a:lnSpc>
              <a:buFontTx/>
              <a:buNone/>
            </a:pPr>
            <a:r>
              <a:rPr lang="en-US" sz="2400" dirty="0">
                <a:solidFill>
                  <a:srgbClr val="000000"/>
                </a:solidFill>
              </a:rPr>
              <a:t> </a:t>
            </a:r>
            <a:r>
              <a:rPr lang="en-US" sz="2400" dirty="0" smtClean="0">
                <a:solidFill>
                  <a:srgbClr val="000000"/>
                </a:solidFill>
              </a:rPr>
              <a:t>  We </a:t>
            </a:r>
            <a:r>
              <a:rPr lang="en-US" sz="2400" dirty="0">
                <a:solidFill>
                  <a:srgbClr val="000000"/>
                </a:solidFill>
              </a:rPr>
              <a:t>all share the </a:t>
            </a:r>
            <a:r>
              <a:rPr lang="en-US" sz="2400" b="1" dirty="0">
                <a:solidFill>
                  <a:srgbClr val="FF3300"/>
                </a:solidFill>
              </a:rPr>
              <a:t>responsibility</a:t>
            </a:r>
            <a:r>
              <a:rPr lang="en-US" sz="2400" dirty="0">
                <a:solidFill>
                  <a:srgbClr val="000000"/>
                </a:solidFill>
              </a:rPr>
              <a:t> to defend Wisconsin’s valuable water resources so we can continue to enjoy them and depend on them for </a:t>
            </a:r>
            <a:r>
              <a:rPr lang="en-US" sz="2400" b="1" dirty="0">
                <a:solidFill>
                  <a:srgbClr val="FF3300"/>
                </a:solidFill>
              </a:rPr>
              <a:t>generations to come</a:t>
            </a:r>
            <a:r>
              <a:rPr lang="en-US" sz="2400" dirty="0">
                <a:solidFill>
                  <a:srgbClr val="000000"/>
                </a:solidFill>
              </a:rPr>
              <a:t>.  </a:t>
            </a:r>
            <a:endParaRPr lang="en-US" sz="2400" dirty="0" smtClean="0">
              <a:solidFill>
                <a:srgbClr val="000000"/>
              </a:solidFill>
            </a:endParaRPr>
          </a:p>
          <a:p>
            <a:pPr>
              <a:lnSpc>
                <a:spcPct val="90000"/>
              </a:lnSpc>
              <a:buFontTx/>
              <a:buNone/>
            </a:pPr>
            <a:endParaRPr lang="en-US" sz="2400" dirty="0">
              <a:solidFill>
                <a:srgbClr val="000000"/>
              </a:solidFill>
            </a:endParaRPr>
          </a:p>
          <a:p>
            <a:pPr>
              <a:lnSpc>
                <a:spcPct val="90000"/>
              </a:lnSpc>
              <a:buFontTx/>
              <a:buNone/>
            </a:pPr>
            <a:r>
              <a:rPr lang="en-US" sz="2400" dirty="0" smtClean="0">
                <a:solidFill>
                  <a:srgbClr val="000000"/>
                </a:solidFill>
              </a:rPr>
              <a:t>	We </a:t>
            </a:r>
            <a:r>
              <a:rPr lang="en-US" sz="2400" dirty="0">
                <a:solidFill>
                  <a:srgbClr val="000000"/>
                </a:solidFill>
              </a:rPr>
              <a:t>can have development and still protect our irreplaceable resources, but we must </a:t>
            </a:r>
            <a:r>
              <a:rPr lang="en-US" sz="2400" b="1" dirty="0">
                <a:solidFill>
                  <a:srgbClr val="00B050"/>
                </a:solidFill>
              </a:rPr>
              <a:t>enforce our pollution laws and plan development wisely</a:t>
            </a:r>
            <a:r>
              <a:rPr lang="en-US" sz="2400" dirty="0">
                <a:solidFill>
                  <a:srgbClr val="000000"/>
                </a:solidFill>
              </a:rPr>
              <a:t>.  And each of us can take </a:t>
            </a:r>
            <a:r>
              <a:rPr lang="en-US" sz="2400" b="1" dirty="0">
                <a:solidFill>
                  <a:srgbClr val="00B050"/>
                </a:solidFill>
              </a:rPr>
              <a:t>action in our own lives and communities</a:t>
            </a:r>
            <a:r>
              <a:rPr lang="en-US" sz="2400" dirty="0">
                <a:solidFill>
                  <a:srgbClr val="00B050"/>
                </a:solidFill>
              </a:rPr>
              <a:t> </a:t>
            </a:r>
            <a:r>
              <a:rPr lang="en-US" sz="2400" dirty="0">
                <a:solidFill>
                  <a:srgbClr val="000000"/>
                </a:solidFill>
              </a:rPr>
              <a:t>to conserve and defend Wisconsin’s waters every day.</a:t>
            </a:r>
          </a:p>
          <a:p>
            <a:pPr>
              <a:lnSpc>
                <a:spcPct val="90000"/>
              </a:lnSpc>
            </a:pPr>
            <a:endParaRPr lang="en-US" sz="2400" dirty="0">
              <a:solidFill>
                <a:srgbClr val="000000"/>
              </a:solidFill>
            </a:endParaRPr>
          </a:p>
          <a:p>
            <a:pPr>
              <a:lnSpc>
                <a:spcPct val="90000"/>
              </a:lnSpc>
            </a:pPr>
            <a:endParaRPr lang="en-US" sz="2400" dirty="0"/>
          </a:p>
        </p:txBody>
      </p:sp>
    </p:spTree>
    <p:extLst>
      <p:ext uri="{BB962C8B-B14F-4D97-AF65-F5344CB8AC3E}">
        <p14:creationId xmlns:p14="http://schemas.microsoft.com/office/powerpoint/2010/main" xmlns="" val="4079645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4000" dirty="0"/>
              <a:t>Anatomy of a Values-based message</a:t>
            </a:r>
          </a:p>
        </p:txBody>
      </p:sp>
      <p:sp>
        <p:nvSpPr>
          <p:cNvPr id="21507" name="Rectangle 3"/>
          <p:cNvSpPr>
            <a:spLocks noGrp="1" noChangeArrowheads="1"/>
          </p:cNvSpPr>
          <p:nvPr>
            <p:ph type="body" idx="1"/>
          </p:nvPr>
        </p:nvSpPr>
        <p:spPr/>
        <p:txBody>
          <a:bodyPr/>
          <a:lstStyle/>
          <a:p>
            <a:r>
              <a:rPr lang="en-US" b="1" i="1" dirty="0"/>
              <a:t>A. Start with VALUES</a:t>
            </a:r>
          </a:p>
          <a:p>
            <a:pPr>
              <a:buFont typeface="Wingdings" pitchFamily="2" charset="2"/>
              <a:buNone/>
            </a:pPr>
            <a:r>
              <a:rPr lang="en-US" sz="2800" dirty="0"/>
              <a:t>	The Great Lakes are one of the </a:t>
            </a:r>
            <a:r>
              <a:rPr lang="en-US" sz="2800" b="1" dirty="0"/>
              <a:t>natural wonders of the world</a:t>
            </a:r>
            <a:r>
              <a:rPr lang="en-US" sz="2800" dirty="0"/>
              <a:t> and it is our </a:t>
            </a:r>
            <a:r>
              <a:rPr lang="en-US" sz="2800" b="1" dirty="0"/>
              <a:t>responsibility</a:t>
            </a:r>
            <a:r>
              <a:rPr lang="en-US" sz="2800" dirty="0"/>
              <a:t> to protect them. They are a place we call </a:t>
            </a:r>
            <a:r>
              <a:rPr lang="en-US" sz="2800" b="1" dirty="0"/>
              <a:t>home</a:t>
            </a:r>
            <a:r>
              <a:rPr lang="en-US" sz="2800" dirty="0"/>
              <a:t> and a resource for us to use and protect –– they are the heart of the ecosystems that we rely on for life. They are a </a:t>
            </a:r>
            <a:r>
              <a:rPr lang="en-US" sz="2800" b="1" dirty="0"/>
              <a:t>gift of nature</a:t>
            </a:r>
            <a:r>
              <a:rPr lang="en-US" sz="2800" dirty="0"/>
              <a:t>, whose beauty and bounty </a:t>
            </a:r>
            <a:r>
              <a:rPr lang="en-US" sz="2800" b="1" dirty="0"/>
              <a:t>enrich our lives</a:t>
            </a:r>
            <a:r>
              <a:rPr lang="en-US" sz="2800" dirty="0"/>
              <a:t> and identify our region….</a:t>
            </a:r>
          </a:p>
          <a:p>
            <a:endParaRPr lang="en-US" sz="2800" dirty="0"/>
          </a:p>
        </p:txBody>
      </p:sp>
    </p:spTree>
    <p:extLst>
      <p:ext uri="{BB962C8B-B14F-4D97-AF65-F5344CB8AC3E}">
        <p14:creationId xmlns:p14="http://schemas.microsoft.com/office/powerpoint/2010/main" xmlns="" val="213733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Anatomy of a Message</a:t>
            </a:r>
          </a:p>
        </p:txBody>
      </p:sp>
      <p:sp>
        <p:nvSpPr>
          <p:cNvPr id="22531" name="Rectangle 3"/>
          <p:cNvSpPr>
            <a:spLocks noGrp="1" noChangeArrowheads="1"/>
          </p:cNvSpPr>
          <p:nvPr>
            <p:ph type="body" idx="1"/>
          </p:nvPr>
        </p:nvSpPr>
        <p:spPr/>
        <p:txBody>
          <a:bodyPr/>
          <a:lstStyle/>
          <a:p>
            <a:r>
              <a:rPr lang="en-US" b="1" i="1" dirty="0"/>
              <a:t>B. Identify and illustrate the THREAT </a:t>
            </a:r>
          </a:p>
          <a:p>
            <a:pPr>
              <a:buFont typeface="Wingdings" pitchFamily="2" charset="2"/>
              <a:buNone/>
            </a:pPr>
            <a:r>
              <a:rPr lang="en-US" dirty="0"/>
              <a:t>	“Yet there are those who would </a:t>
            </a:r>
            <a:r>
              <a:rPr lang="en-US" b="1" dirty="0"/>
              <a:t>sell Great Lakes water for private profit</a:t>
            </a:r>
            <a:r>
              <a:rPr lang="en-US" dirty="0"/>
              <a:t>, like oil or lumber. And the region is </a:t>
            </a:r>
            <a:r>
              <a:rPr lang="en-US" b="1" dirty="0"/>
              <a:t>using</a:t>
            </a:r>
            <a:r>
              <a:rPr lang="en-US" dirty="0"/>
              <a:t> Great Lakes </a:t>
            </a:r>
            <a:r>
              <a:rPr lang="en-US" b="1" dirty="0"/>
              <a:t>groundwater faster than nature can replenish it</a:t>
            </a:r>
            <a:r>
              <a:rPr lang="en-US" dirty="0"/>
              <a:t>. There is </a:t>
            </a:r>
            <a:r>
              <a:rPr lang="en-US" b="1" dirty="0"/>
              <a:t>currently no regional policy </a:t>
            </a:r>
            <a:r>
              <a:rPr lang="en-US" dirty="0"/>
              <a:t>that will prevent exports or overuse within the ecosystem.”</a:t>
            </a:r>
          </a:p>
        </p:txBody>
      </p:sp>
    </p:spTree>
    <p:extLst>
      <p:ext uri="{BB962C8B-B14F-4D97-AF65-F5344CB8AC3E}">
        <p14:creationId xmlns:p14="http://schemas.microsoft.com/office/powerpoint/2010/main" xmlns="" val="4082976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Anatomy of a Message</a:t>
            </a:r>
          </a:p>
        </p:txBody>
      </p:sp>
      <p:sp>
        <p:nvSpPr>
          <p:cNvPr id="23555" name="Rectangle 3"/>
          <p:cNvSpPr>
            <a:spLocks noGrp="1" noChangeArrowheads="1"/>
          </p:cNvSpPr>
          <p:nvPr>
            <p:ph type="body" idx="1"/>
          </p:nvPr>
        </p:nvSpPr>
        <p:spPr/>
        <p:txBody>
          <a:bodyPr/>
          <a:lstStyle/>
          <a:p>
            <a:r>
              <a:rPr lang="en-US" b="1" i="1" dirty="0"/>
              <a:t>C. What can be done; why should we act?</a:t>
            </a:r>
          </a:p>
          <a:p>
            <a:pPr>
              <a:buFont typeface="Wingdings" pitchFamily="2" charset="2"/>
              <a:buNone/>
            </a:pPr>
            <a:r>
              <a:rPr lang="en-US" i="1" dirty="0"/>
              <a:t>	</a:t>
            </a:r>
            <a:r>
              <a:rPr lang="en-US" dirty="0"/>
              <a:t>We all have a </a:t>
            </a:r>
            <a:r>
              <a:rPr lang="en-US" b="1" dirty="0"/>
              <a:t>responsibility</a:t>
            </a:r>
            <a:r>
              <a:rPr lang="en-US" dirty="0"/>
              <a:t> to protect and conserve the lakes, </a:t>
            </a:r>
            <a:r>
              <a:rPr lang="en-US" b="1" dirty="0"/>
              <a:t>not for a single interest</a:t>
            </a:r>
            <a:r>
              <a:rPr lang="en-US" dirty="0"/>
              <a:t>, but for </a:t>
            </a:r>
            <a:r>
              <a:rPr lang="en-US" b="1" dirty="0"/>
              <a:t>our families</a:t>
            </a:r>
            <a:r>
              <a:rPr lang="en-US" dirty="0"/>
              <a:t>, for wildlife, and for </a:t>
            </a:r>
            <a:r>
              <a:rPr lang="en-US" b="1" dirty="0"/>
              <a:t>the future</a:t>
            </a:r>
            <a:r>
              <a:rPr lang="en-US" dirty="0"/>
              <a:t>. We cannot wait for a disaster to happen. </a:t>
            </a:r>
            <a:r>
              <a:rPr lang="en-US" b="1" dirty="0"/>
              <a:t>We can all take steps now to help keep the lakes healthy forever</a:t>
            </a:r>
            <a:r>
              <a:rPr lang="en-US" i="1" dirty="0"/>
              <a:t>.</a:t>
            </a:r>
          </a:p>
        </p:txBody>
      </p:sp>
    </p:spTree>
    <p:extLst>
      <p:ext uri="{BB962C8B-B14F-4D97-AF65-F5344CB8AC3E}">
        <p14:creationId xmlns:p14="http://schemas.microsoft.com/office/powerpoint/2010/main" xmlns="" val="390820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of the information on frames in this presentation is derived from the work of the Frameworks Institute </a:t>
            </a:r>
            <a:r>
              <a:rPr lang="en-US" dirty="0" smtClean="0">
                <a:hlinkClick r:id="rId3"/>
              </a:rPr>
              <a:t>www.frameworksinstitute.org</a:t>
            </a:r>
            <a:endParaRPr lang="en-US" dirty="0" smtClean="0"/>
          </a:p>
          <a:p>
            <a:pPr marL="109728" indent="0">
              <a:buNone/>
            </a:pPr>
            <a:endParaRPr lang="en-US" dirty="0" smtClean="0"/>
          </a:p>
          <a:p>
            <a:r>
              <a:rPr lang="en-US" dirty="0" smtClean="0"/>
              <a:t>Many of the observations about American core values are drawn from the work of Belden Russonello Strategists </a:t>
            </a:r>
            <a:r>
              <a:rPr lang="en-US" dirty="0" smtClean="0">
                <a:hlinkClick r:id="rId4"/>
              </a:rPr>
              <a:t>www.brspoll.org</a:t>
            </a:r>
            <a:endParaRPr lang="en-US" dirty="0" smtClean="0"/>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Credit where credit is due	</a:t>
            </a:r>
            <a:endParaRPr lang="en-US" dirty="0"/>
          </a:p>
        </p:txBody>
      </p:sp>
    </p:spTree>
    <p:extLst>
      <p:ext uri="{BB962C8B-B14F-4D97-AF65-F5344CB8AC3E}">
        <p14:creationId xmlns:p14="http://schemas.microsoft.com/office/powerpoint/2010/main" xmlns="" val="1048921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 </a:t>
            </a:r>
            <a:r>
              <a:rPr lang="en-US" i="1" dirty="0"/>
              <a:t>A national </a:t>
            </a:r>
            <a:r>
              <a:rPr lang="en-US" b="1" i="1" dirty="0"/>
              <a:t>commitment</a:t>
            </a:r>
            <a:r>
              <a:rPr lang="en-US" i="1" dirty="0"/>
              <a:t> to </a:t>
            </a:r>
            <a:r>
              <a:rPr lang="en-US" b="1" i="1" dirty="0"/>
              <a:t>invest</a:t>
            </a:r>
            <a:r>
              <a:rPr lang="en-US" i="1" dirty="0"/>
              <a:t> in newer, cleaner sources of energy—and make more efficient use of what we have—would create new jobs and competitive industries, help clean up our environment and improve our </a:t>
            </a:r>
            <a:r>
              <a:rPr lang="en-US" b="1" i="1" dirty="0"/>
              <a:t>security</a:t>
            </a:r>
            <a:r>
              <a:rPr lang="en-US" i="1" dirty="0" smtClean="0"/>
              <a:t>.* </a:t>
            </a:r>
            <a:endParaRPr lang="en-US" i="1" dirty="0"/>
          </a:p>
          <a:p>
            <a:endParaRPr lang="en-US" dirty="0" smtClean="0"/>
          </a:p>
          <a:p>
            <a:r>
              <a:rPr lang="en-US" b="1" dirty="0" smtClean="0">
                <a:solidFill>
                  <a:srgbClr val="FF0000"/>
                </a:solidFill>
              </a:rPr>
              <a:t>Values</a:t>
            </a:r>
            <a:r>
              <a:rPr lang="en-US" dirty="0" smtClean="0"/>
              <a:t>: security, future generations, efficiency</a:t>
            </a:r>
          </a:p>
          <a:p>
            <a:r>
              <a:rPr lang="en-US" dirty="0" smtClean="0">
                <a:solidFill>
                  <a:srgbClr val="FF0000"/>
                </a:solidFill>
              </a:rPr>
              <a:t>Concerns</a:t>
            </a:r>
            <a:r>
              <a:rPr lang="en-US" dirty="0" smtClean="0"/>
              <a:t>: cleaner energy, healthy environment, jobs</a:t>
            </a:r>
          </a:p>
          <a:p>
            <a:r>
              <a:rPr lang="en-US" i="1" dirty="0" smtClean="0">
                <a:solidFill>
                  <a:srgbClr val="FF0000"/>
                </a:solidFill>
              </a:rPr>
              <a:t>Tone: </a:t>
            </a:r>
            <a:r>
              <a:rPr lang="en-US" dirty="0" smtClean="0"/>
              <a:t>Pragmatism, solution oriented</a:t>
            </a:r>
          </a:p>
          <a:p>
            <a:r>
              <a:rPr lang="en-US" dirty="0" smtClean="0">
                <a:solidFill>
                  <a:srgbClr val="FF0000"/>
                </a:solidFill>
              </a:rPr>
              <a:t>Action</a:t>
            </a:r>
            <a:r>
              <a:rPr lang="en-US" dirty="0" smtClean="0"/>
              <a:t>: invest in clean energy and efficiency</a:t>
            </a:r>
          </a:p>
          <a:p>
            <a:pPr marL="109728" indent="0">
              <a:buNone/>
            </a:pPr>
            <a:endParaRPr lang="en-US" sz="1600" dirty="0" smtClean="0"/>
          </a:p>
          <a:p>
            <a:pPr marL="109728" indent="0">
              <a:buNone/>
            </a:pPr>
            <a:r>
              <a:rPr lang="en-US" sz="1600" dirty="0" smtClean="0"/>
              <a:t>Source: U.S. In the World</a:t>
            </a:r>
            <a:endParaRPr lang="en-US" sz="1600"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A sample “solution” statement</a:t>
            </a:r>
            <a:endParaRPr lang="en-US" dirty="0"/>
          </a:p>
        </p:txBody>
      </p:sp>
    </p:spTree>
    <p:extLst>
      <p:ext uri="{BB962C8B-B14F-4D97-AF65-F5344CB8AC3E}">
        <p14:creationId xmlns:p14="http://schemas.microsoft.com/office/powerpoint/2010/main" xmlns="" val="3568730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a:t>
            </a:r>
            <a:r>
              <a:rPr lang="en-US" dirty="0"/>
              <a:t>unbridled biotechnology </a:t>
            </a:r>
            <a:r>
              <a:rPr lang="en-US" dirty="0">
                <a:solidFill>
                  <a:schemeClr val="accent4">
                    <a:lumMod val="60000"/>
                    <a:lumOff val="40000"/>
                  </a:schemeClr>
                </a:solidFill>
              </a:rPr>
              <a:t>rush</a:t>
            </a:r>
            <a:r>
              <a:rPr lang="en-US" dirty="0"/>
              <a:t> can create more harm than good.  While biotechnology offers many profound potential solutions to address human needs, it also brings </a:t>
            </a:r>
            <a:r>
              <a:rPr lang="en-US" dirty="0">
                <a:solidFill>
                  <a:schemeClr val="accent4">
                    <a:lumMod val="60000"/>
                    <a:lumOff val="40000"/>
                  </a:schemeClr>
                </a:solidFill>
              </a:rPr>
              <a:t>risks</a:t>
            </a:r>
            <a:r>
              <a:rPr lang="en-US" dirty="0"/>
              <a:t> to </a:t>
            </a:r>
            <a:r>
              <a:rPr lang="en-US" dirty="0">
                <a:solidFill>
                  <a:schemeClr val="accent4">
                    <a:lumMod val="60000"/>
                    <a:lumOff val="40000"/>
                  </a:schemeClr>
                </a:solidFill>
              </a:rPr>
              <a:t>human research subjects</a:t>
            </a:r>
            <a:r>
              <a:rPr lang="en-US" dirty="0"/>
              <a:t>, to the </a:t>
            </a:r>
            <a:r>
              <a:rPr lang="en-US" dirty="0">
                <a:solidFill>
                  <a:schemeClr val="accent4">
                    <a:lumMod val="60000"/>
                    <a:lumOff val="40000"/>
                  </a:schemeClr>
                </a:solidFill>
              </a:rPr>
              <a:t>environment</a:t>
            </a:r>
            <a:r>
              <a:rPr lang="en-US" dirty="0"/>
              <a:t>, and to </a:t>
            </a:r>
            <a:r>
              <a:rPr lang="en-US" dirty="0">
                <a:solidFill>
                  <a:srgbClr val="FF0000"/>
                </a:solidFill>
              </a:rPr>
              <a:t>future generations</a:t>
            </a:r>
            <a:r>
              <a:rPr lang="en-US" dirty="0"/>
              <a:t>. It can also draw resources away from </a:t>
            </a:r>
            <a:r>
              <a:rPr lang="en-US" dirty="0">
                <a:solidFill>
                  <a:srgbClr val="FF0000"/>
                </a:solidFill>
              </a:rPr>
              <a:t>broader health and social needs</a:t>
            </a:r>
            <a:r>
              <a:rPr lang="en-US" dirty="0"/>
              <a:t>. The pace of biotechnology development needs to </a:t>
            </a:r>
            <a:r>
              <a:rPr lang="en-US" dirty="0">
                <a:solidFill>
                  <a:srgbClr val="FF0000"/>
                </a:solidFill>
              </a:rPr>
              <a:t>balanced</a:t>
            </a:r>
            <a:r>
              <a:rPr lang="en-US" dirty="0"/>
              <a:t> with scientific </a:t>
            </a:r>
            <a:r>
              <a:rPr lang="en-US" dirty="0">
                <a:solidFill>
                  <a:srgbClr val="FF0000"/>
                </a:solidFill>
              </a:rPr>
              <a:t>integrity</a:t>
            </a:r>
            <a:r>
              <a:rPr lang="en-US" dirty="0"/>
              <a:t>, human </a:t>
            </a:r>
            <a:r>
              <a:rPr lang="en-US" dirty="0">
                <a:solidFill>
                  <a:srgbClr val="FF0000"/>
                </a:solidFill>
              </a:rPr>
              <a:t>safeguards</a:t>
            </a:r>
            <a:r>
              <a:rPr lang="en-US" dirty="0"/>
              <a:t>, and careful assessment of the potential risks and benefits, including </a:t>
            </a:r>
            <a:r>
              <a:rPr lang="en-US" dirty="0">
                <a:solidFill>
                  <a:schemeClr val="accent4">
                    <a:lumMod val="60000"/>
                    <a:lumOff val="40000"/>
                  </a:schemeClr>
                </a:solidFill>
              </a:rPr>
              <a:t>who gains and who profits</a:t>
            </a:r>
            <a:r>
              <a:rPr lang="en-US" dirty="0"/>
              <a:t> from advances in the field and </a:t>
            </a:r>
            <a:r>
              <a:rPr lang="en-US" dirty="0">
                <a:solidFill>
                  <a:schemeClr val="accent4">
                    <a:lumMod val="60000"/>
                    <a:lumOff val="40000"/>
                  </a:schemeClr>
                </a:solidFill>
              </a:rPr>
              <a:t>who is harmed or placed at risk</a:t>
            </a:r>
            <a:r>
              <a:rPr lang="en-US" dirty="0"/>
              <a:t>.</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fontScale="90000"/>
          </a:bodyPr>
          <a:lstStyle/>
          <a:p>
            <a:r>
              <a:rPr lang="en-US" dirty="0" smtClean="0"/>
              <a:t>Building a Message: </a:t>
            </a:r>
            <a:br>
              <a:rPr lang="en-US" dirty="0" smtClean="0"/>
            </a:br>
            <a:r>
              <a:rPr lang="en-US" dirty="0" smtClean="0"/>
              <a:t>The threat or problem statement</a:t>
            </a:r>
            <a:endParaRPr lang="en-US" dirty="0"/>
          </a:p>
        </p:txBody>
      </p:sp>
    </p:spTree>
    <p:extLst>
      <p:ext uri="{BB962C8B-B14F-4D97-AF65-F5344CB8AC3E}">
        <p14:creationId xmlns:p14="http://schemas.microsoft.com/office/powerpoint/2010/main" xmlns="" val="396865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rgbClr val="FF0000"/>
                </a:solidFill>
              </a:rPr>
              <a:t>Responsible</a:t>
            </a:r>
            <a:r>
              <a:rPr lang="en-US" dirty="0" smtClean="0"/>
              <a:t> </a:t>
            </a:r>
            <a:r>
              <a:rPr lang="en-US" dirty="0"/>
              <a:t>and </a:t>
            </a:r>
            <a:r>
              <a:rPr lang="en-US" dirty="0">
                <a:solidFill>
                  <a:srgbClr val="FF0000"/>
                </a:solidFill>
              </a:rPr>
              <a:t>precautionary</a:t>
            </a:r>
            <a:r>
              <a:rPr lang="en-US" dirty="0"/>
              <a:t> approaches to biotechnology development are necessary to ensure the </a:t>
            </a:r>
            <a:r>
              <a:rPr lang="en-US" dirty="0">
                <a:solidFill>
                  <a:schemeClr val="accent4">
                    <a:lumMod val="60000"/>
                    <a:lumOff val="40000"/>
                  </a:schemeClr>
                </a:solidFill>
              </a:rPr>
              <a:t>safety, health, and welfare </a:t>
            </a:r>
            <a:r>
              <a:rPr lang="en-US" dirty="0"/>
              <a:t>of people living today, and </a:t>
            </a:r>
            <a:r>
              <a:rPr lang="en-US" dirty="0">
                <a:solidFill>
                  <a:srgbClr val="FF0000"/>
                </a:solidFill>
              </a:rPr>
              <a:t>future generations</a:t>
            </a:r>
            <a:r>
              <a:rPr lang="en-US" dirty="0"/>
              <a:t>. These approaches must also consider the </a:t>
            </a:r>
            <a:r>
              <a:rPr lang="en-US" dirty="0">
                <a:solidFill>
                  <a:srgbClr val="FF0000"/>
                </a:solidFill>
              </a:rPr>
              <a:t>fair</a:t>
            </a:r>
            <a:r>
              <a:rPr lang="en-US" dirty="0"/>
              <a:t> and </a:t>
            </a:r>
            <a:r>
              <a:rPr lang="en-US" dirty="0">
                <a:solidFill>
                  <a:srgbClr val="FF0000"/>
                </a:solidFill>
              </a:rPr>
              <a:t>equitable</a:t>
            </a:r>
            <a:r>
              <a:rPr lang="en-US" dirty="0"/>
              <a:t> use of social resources to solve social challenges. Government agencies, research institutions, and private corporations must agree to </a:t>
            </a:r>
            <a:r>
              <a:rPr lang="en-US" dirty="0">
                <a:solidFill>
                  <a:srgbClr val="FF0000"/>
                </a:solidFill>
              </a:rPr>
              <a:t>ethical and equitable </a:t>
            </a:r>
            <a:r>
              <a:rPr lang="en-US" dirty="0"/>
              <a:t>principles and practices that will </a:t>
            </a:r>
            <a:r>
              <a:rPr lang="en-US" dirty="0">
                <a:solidFill>
                  <a:schemeClr val="accent4">
                    <a:lumMod val="60000"/>
                    <a:lumOff val="40000"/>
                  </a:schemeClr>
                </a:solidFill>
              </a:rPr>
              <a:t>safeguard</a:t>
            </a:r>
            <a:r>
              <a:rPr lang="en-US" dirty="0"/>
              <a:t> humans and society, and environmental integrity, while providing humane and </a:t>
            </a:r>
            <a:r>
              <a:rPr lang="en-US" dirty="0">
                <a:solidFill>
                  <a:srgbClr val="FF0000"/>
                </a:solidFill>
              </a:rPr>
              <a:t>compassion</a:t>
            </a:r>
            <a:r>
              <a:rPr lang="en-US" dirty="0">
                <a:solidFill>
                  <a:schemeClr val="accent2"/>
                </a:solidFill>
              </a:rPr>
              <a:t>ate</a:t>
            </a:r>
            <a:r>
              <a:rPr lang="en-US" dirty="0"/>
              <a:t> solutions to challenging health and social issues. </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fontScale="90000"/>
          </a:bodyPr>
          <a:lstStyle/>
          <a:p>
            <a:r>
              <a:rPr lang="en-US" dirty="0" smtClean="0"/>
              <a:t>Building a Message: </a:t>
            </a:r>
            <a:br>
              <a:rPr lang="en-US" dirty="0" smtClean="0"/>
            </a:br>
            <a:r>
              <a:rPr lang="en-US" dirty="0" smtClean="0"/>
              <a:t>The solution statement</a:t>
            </a:r>
            <a:endParaRPr lang="en-US" dirty="0"/>
          </a:p>
        </p:txBody>
      </p:sp>
    </p:spTree>
    <p:extLst>
      <p:ext uri="{BB962C8B-B14F-4D97-AF65-F5344CB8AC3E}">
        <p14:creationId xmlns:p14="http://schemas.microsoft.com/office/powerpoint/2010/main" xmlns="" val="3942988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3810000"/>
            <a:ext cx="2743200" cy="2197291"/>
          </a:xfrm>
        </p:spPr>
        <p:txBody>
          <a:bodyPr/>
          <a:lstStyle/>
          <a:p>
            <a:r>
              <a:rPr lang="en-US" dirty="0" smtClean="0"/>
              <a:t>Values</a:t>
            </a:r>
          </a:p>
          <a:p>
            <a:r>
              <a:rPr lang="en-US" dirty="0" smtClean="0"/>
              <a:t>Concerns</a:t>
            </a:r>
          </a:p>
          <a:p>
            <a:r>
              <a:rPr lang="en-US" dirty="0" smtClean="0"/>
              <a:t>Solutions</a:t>
            </a:r>
          </a:p>
          <a:p>
            <a:r>
              <a:rPr lang="en-US" dirty="0" smtClean="0"/>
              <a:t>Action</a:t>
            </a:r>
            <a:endParaRPr lang="en-US" dirty="0"/>
          </a:p>
        </p:txBody>
      </p:sp>
      <p:sp>
        <p:nvSpPr>
          <p:cNvPr id="2" name="Footer Placeholder 1"/>
          <p:cNvSpPr>
            <a:spLocks noGrp="1"/>
          </p:cNvSpPr>
          <p:nvPr>
            <p:ph type="ftr" sz="quarter" idx="11"/>
          </p:nvPr>
        </p:nvSpPr>
        <p:spPr/>
        <p:txBody>
          <a:bodyPr/>
          <a:lstStyle/>
          <a:p>
            <a:r>
              <a:rPr kumimoji="0" lang="en-US" dirty="0" smtClean="0"/>
              <a:t>Jane Elder, CGS  July 2012</a:t>
            </a:r>
            <a:endParaRPr kumimoji="0" lang="en-US" dirty="0"/>
          </a:p>
        </p:txBody>
      </p:sp>
      <p:sp>
        <p:nvSpPr>
          <p:cNvPr id="10" name="Title 9"/>
          <p:cNvSpPr>
            <a:spLocks noGrp="1"/>
          </p:cNvSpPr>
          <p:nvPr>
            <p:ph type="title"/>
          </p:nvPr>
        </p:nvSpPr>
        <p:spPr>
          <a:xfrm>
            <a:off x="457200" y="274638"/>
            <a:ext cx="3352800" cy="2697162"/>
          </a:xfrm>
        </p:spPr>
        <p:txBody>
          <a:bodyPr>
            <a:normAutofit/>
          </a:bodyPr>
          <a:lstStyle/>
          <a:p>
            <a:r>
              <a:rPr lang="en-US" dirty="0" smtClean="0"/>
              <a:t>Anatomy of a message simplified in an ad</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041972" y="380455"/>
            <a:ext cx="4111428" cy="6172745"/>
          </a:xfrm>
          <a:prstGeom prst="rect">
            <a:avLst/>
          </a:prstGeom>
        </p:spPr>
      </p:pic>
    </p:spTree>
    <p:extLst>
      <p:ext uri="{BB962C8B-B14F-4D97-AF65-F5344CB8AC3E}">
        <p14:creationId xmlns:p14="http://schemas.microsoft.com/office/powerpoint/2010/main" xmlns="" val="198550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1" cy="365760"/>
        </p:xfrm>
        <a:graphic>
          <a:graphicData uri="http://schemas.openxmlformats.org/drawingml/2006/table">
            <a:tbl>
              <a:tblPr/>
              <a:tblGrid>
                <a:gridCol w="8229601"/>
              </a:tblGrid>
              <a:tr h="0">
                <a:tc>
                  <a:txBody>
                    <a:bodyPr/>
                    <a:lstStyle/>
                    <a:p>
                      <a:r>
                        <a:rPr lang="en-US" dirty="0">
                          <a:hlinkClick r:id="rId3"/>
                        </a:rPr>
                        <a:t>8 Reasons GMOs are Bad for You</a:t>
                      </a:r>
                      <a:r>
                        <a:rPr lang="en-US" dirty="0"/>
                        <a:t> </a:t>
                      </a:r>
                    </a:p>
                  </a:txBody>
                  <a:tcPr anchor="ctr">
                    <a:lnL>
                      <a:noFill/>
                    </a:lnL>
                    <a:lnR>
                      <a:noFill/>
                    </a:lnR>
                    <a:lnT>
                      <a:noFill/>
                    </a:lnT>
                    <a:lnB>
                      <a:noFill/>
                    </a:lnB>
                  </a:tcPr>
                </a:tc>
              </a:tr>
            </a:tbl>
          </a:graphicData>
        </a:graphic>
      </p:graphicFrame>
      <p:sp>
        <p:nvSpPr>
          <p:cNvPr id="3" name="Footer Placeholder 2"/>
          <p:cNvSpPr>
            <a:spLocks noGrp="1"/>
          </p:cNvSpPr>
          <p:nvPr>
            <p:ph type="ftr" sz="quarter" idx="11"/>
          </p:nvPr>
        </p:nvSpPr>
        <p:spPr/>
        <p:txBody>
          <a:bodyPr/>
          <a:lstStyle/>
          <a:p>
            <a:r>
              <a:rPr lang="en-US" dirty="0" smtClean="0"/>
              <a:t>Jane Elder, CGS  July 2012</a:t>
            </a:r>
            <a:endParaRPr lang="en-US" dirty="0"/>
          </a:p>
        </p:txBody>
      </p:sp>
      <p:sp>
        <p:nvSpPr>
          <p:cNvPr id="4" name="Title 3"/>
          <p:cNvSpPr>
            <a:spLocks noGrp="1"/>
          </p:cNvSpPr>
          <p:nvPr>
            <p:ph type="title"/>
          </p:nvPr>
        </p:nvSpPr>
        <p:spPr/>
        <p:txBody>
          <a:bodyPr>
            <a:normAutofit/>
          </a:bodyPr>
          <a:lstStyle/>
          <a:p>
            <a:r>
              <a:rPr lang="en-US" dirty="0" smtClean="0"/>
              <a:t>Looking at some messages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158639330"/>
              </p:ext>
            </p:extLst>
          </p:nvPr>
        </p:nvGraphicFramePr>
        <p:xfrm>
          <a:off x="457200" y="1219200"/>
          <a:ext cx="8229600" cy="5252859"/>
        </p:xfrm>
        <a:graphic>
          <a:graphicData uri="http://schemas.openxmlformats.org/drawingml/2006/table">
            <a:tbl>
              <a:tblPr/>
              <a:tblGrid>
                <a:gridCol w="8229600"/>
              </a:tblGrid>
              <a:tr h="497979">
                <a:tc>
                  <a:txBody>
                    <a:bodyPr/>
                    <a:lstStyle/>
                    <a:p>
                      <a:r>
                        <a:rPr lang="en-US" sz="1100" dirty="0"/>
                        <a:t>   </a:t>
                      </a:r>
                    </a:p>
                  </a:txBody>
                  <a:tcPr>
                    <a:lnL>
                      <a:noFill/>
                    </a:lnL>
                    <a:lnR>
                      <a:noFill/>
                    </a:lnR>
                    <a:lnT>
                      <a:noFill/>
                    </a:lnT>
                    <a:lnB>
                      <a:noFill/>
                    </a:lnB>
                  </a:tcPr>
                </a:tc>
              </a:tr>
              <a:tr h="3901460">
                <a:tc>
                  <a:txBody>
                    <a:bodyPr/>
                    <a:lstStyle/>
                    <a:p>
                      <a:pPr fontAlgn="base"/>
                      <a:endParaRPr lang="en-US" dirty="0">
                        <a:effectLst/>
                      </a:endParaRPr>
                    </a:p>
                    <a:p>
                      <a:r>
                        <a:rPr lang="en-US" dirty="0" smtClean="0"/>
                        <a:t>Genetically </a:t>
                      </a:r>
                      <a:r>
                        <a:rPr lang="en-US" dirty="0"/>
                        <a:t>modified organisms, or </a:t>
                      </a:r>
                      <a:endParaRPr lang="en-US" dirty="0" smtClean="0"/>
                    </a:p>
                    <a:p>
                      <a:r>
                        <a:rPr lang="en-US" dirty="0" smtClean="0"/>
                        <a:t>GMOs</a:t>
                      </a:r>
                      <a:r>
                        <a:rPr lang="en-US" dirty="0"/>
                        <a:t>, are created when a gene from </a:t>
                      </a:r>
                      <a:endParaRPr lang="en-US" dirty="0" smtClean="0"/>
                    </a:p>
                    <a:p>
                      <a:r>
                        <a:rPr lang="en-US" dirty="0" smtClean="0"/>
                        <a:t>one </a:t>
                      </a:r>
                      <a:r>
                        <a:rPr lang="en-US" dirty="0"/>
                        <a:t>species is transferred to another, </a:t>
                      </a:r>
                      <a:endParaRPr lang="en-US" dirty="0" smtClean="0"/>
                    </a:p>
                    <a:p>
                      <a:r>
                        <a:rPr lang="en-US" dirty="0" smtClean="0"/>
                        <a:t>creating </a:t>
                      </a:r>
                      <a:r>
                        <a:rPr lang="en-US" dirty="0"/>
                        <a:t>something that would not be </a:t>
                      </a:r>
                      <a:endParaRPr lang="en-US" dirty="0" smtClean="0"/>
                    </a:p>
                    <a:p>
                      <a:r>
                        <a:rPr lang="en-US" dirty="0" smtClean="0"/>
                        <a:t>found </a:t>
                      </a:r>
                      <a:r>
                        <a:rPr lang="en-US" dirty="0"/>
                        <a:t>in nature.</a:t>
                      </a:r>
                    </a:p>
                    <a:p>
                      <a:endParaRPr lang="en-US" dirty="0" smtClean="0"/>
                    </a:p>
                    <a:p>
                      <a:r>
                        <a:rPr lang="en-US" dirty="0" smtClean="0"/>
                        <a:t>A </a:t>
                      </a:r>
                      <a:r>
                        <a:rPr lang="en-US" dirty="0"/>
                        <a:t>large percentage of domestic crops </a:t>
                      </a:r>
                      <a:endParaRPr lang="en-US" dirty="0" smtClean="0"/>
                    </a:p>
                    <a:p>
                      <a:r>
                        <a:rPr lang="en-US" dirty="0" smtClean="0"/>
                        <a:t>(</a:t>
                      </a:r>
                      <a:r>
                        <a:rPr lang="en-US" dirty="0"/>
                        <a:t>up to 85% of soybean yields) have </a:t>
                      </a:r>
                      <a:r>
                        <a:rPr lang="en-US" dirty="0" smtClean="0"/>
                        <a:t>DNA</a:t>
                      </a:r>
                    </a:p>
                    <a:p>
                      <a:r>
                        <a:rPr lang="en-US" dirty="0" smtClean="0"/>
                        <a:t>that </a:t>
                      </a:r>
                      <a:r>
                        <a:rPr lang="en-US" dirty="0"/>
                        <a:t>was tweaked in a lab, yet it is nearly impossible to know which food items contain these genetically engineered ingredients. Thankfully </a:t>
                      </a:r>
                      <a:r>
                        <a:rPr lang="en-US" dirty="0">
                          <a:hlinkClick r:id="rId4"/>
                        </a:rPr>
                        <a:t>new mobile phone apps</a:t>
                      </a:r>
                      <a:r>
                        <a:rPr lang="en-US" dirty="0"/>
                        <a:t> are making it a bit easier for the consumer to know what she is eating, but this is not enough.</a:t>
                      </a:r>
                    </a:p>
                    <a:p>
                      <a:endParaRPr lang="en-US" dirty="0" smtClean="0"/>
                    </a:p>
                    <a:p>
                      <a:r>
                        <a:rPr lang="en-US" dirty="0" smtClean="0"/>
                        <a:t>GMOs </a:t>
                      </a:r>
                      <a:r>
                        <a:rPr lang="en-US" dirty="0"/>
                        <a:t>are bad for your body, bad for the community, </a:t>
                      </a:r>
                      <a:endParaRPr lang="en-US" dirty="0" smtClean="0"/>
                    </a:p>
                    <a:p>
                      <a:r>
                        <a:rPr lang="en-US" baseline="0" dirty="0" smtClean="0"/>
                        <a:t>           </a:t>
                      </a:r>
                      <a:r>
                        <a:rPr lang="en-US" dirty="0" smtClean="0"/>
                        <a:t>bad </a:t>
                      </a:r>
                      <a:r>
                        <a:rPr lang="en-US" dirty="0"/>
                        <a:t>for farmers </a:t>
                      </a:r>
                      <a:r>
                        <a:rPr lang="en-US" dirty="0" smtClean="0"/>
                        <a:t>and </a:t>
                      </a:r>
                      <a:r>
                        <a:rPr lang="en-US" dirty="0"/>
                        <a:t>bad for the environment. This is </a:t>
                      </a:r>
                      <a:r>
                        <a:rPr lang="en-US" dirty="0" smtClean="0"/>
                        <a:t>why…</a:t>
                      </a:r>
                    </a:p>
                    <a:p>
                      <a:endParaRPr lang="en-US" dirty="0" smtClean="0"/>
                    </a:p>
                  </a:txBody>
                  <a:tcPr>
                    <a:lnL>
                      <a:noFill/>
                    </a:lnL>
                    <a:lnR>
                      <a:noFill/>
                    </a:lnR>
                    <a:lnT>
                      <a:noFill/>
                    </a:lnT>
                    <a:lnB>
                      <a:noFill/>
                    </a:lnB>
                  </a:tcPr>
                </a:tc>
              </a:tr>
            </a:tbl>
          </a:graphicData>
        </a:graphic>
      </p:graphicFrame>
      <p:pic>
        <p:nvPicPr>
          <p:cNvPr id="2049" name="Picture 1" descr="test tub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47212" y="1295400"/>
            <a:ext cx="4096788" cy="2733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303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109728" indent="0">
              <a:buNone/>
            </a:pPr>
            <a:endParaRPr lang="en-US" sz="3600" dirty="0"/>
          </a:p>
          <a:p>
            <a:pPr marL="109728" indent="0">
              <a:buNone/>
            </a:pPr>
            <a:endParaRPr lang="en-US" sz="5500" b="1" dirty="0" smtClean="0"/>
          </a:p>
          <a:p>
            <a:r>
              <a:rPr lang="en-US" sz="8000" b="1" dirty="0"/>
              <a:t>Food items that contain GMOs are unlabeled in America.</a:t>
            </a:r>
            <a:r>
              <a:rPr lang="en-US" sz="8000" dirty="0"/>
              <a:t> </a:t>
            </a:r>
          </a:p>
          <a:p>
            <a:r>
              <a:rPr lang="en-US" sz="8000" b="1" dirty="0"/>
              <a:t>Once the mutant genes are out of the bag, there is no going back.</a:t>
            </a:r>
            <a:r>
              <a:rPr lang="en-US" sz="8000" dirty="0"/>
              <a:t> </a:t>
            </a:r>
            <a:r>
              <a:rPr lang="en-US" sz="8000" b="1" dirty="0"/>
              <a:t>GMOs are not the answer for global food security.</a:t>
            </a:r>
            <a:r>
              <a:rPr lang="en-US" sz="8000" dirty="0"/>
              <a:t> </a:t>
            </a:r>
          </a:p>
          <a:p>
            <a:r>
              <a:rPr lang="en-US" sz="8000" b="1" dirty="0"/>
              <a:t>Genetically engineered foods have not been proven to be safe.</a:t>
            </a:r>
            <a:r>
              <a:rPr lang="en-US" sz="8000" dirty="0"/>
              <a:t> </a:t>
            </a:r>
          </a:p>
          <a:p>
            <a:r>
              <a:rPr lang="en-US" sz="8000" b="1" dirty="0"/>
              <a:t>Big biotech firms have very sketchy track records. </a:t>
            </a:r>
          </a:p>
          <a:p>
            <a:r>
              <a:rPr lang="en-US" sz="8000" b="1" dirty="0"/>
              <a:t>GMOs require massive amounts of pesticides, herbicides and fungicides. </a:t>
            </a:r>
            <a:endParaRPr lang="en-US" sz="8000" b="1" dirty="0" smtClean="0"/>
          </a:p>
          <a:p>
            <a:endParaRPr lang="en-US" sz="6000" b="1" dirty="0"/>
          </a:p>
          <a:p>
            <a:pPr marL="109728" indent="0">
              <a:buNone/>
            </a:pPr>
            <a:r>
              <a:rPr lang="en-US" sz="5600" dirty="0" smtClean="0"/>
              <a:t>The bottom line is that genetically modified organisms have not been proven in any way to be safe, and most of the studies are actually leaning the other direction, which is why many of the world’s countries have banned these items whose DNA has been genetically engineered. In America, they aren’t even labeled, much less banned, so the majority of the populace has no idea that they are eating lab-created DNA on a daily basis.</a:t>
            </a:r>
          </a:p>
          <a:p>
            <a:pPr marL="109728" indent="0">
              <a:buNone/>
            </a:pPr>
            <a:endParaRPr lang="en-US" sz="5600" dirty="0" smtClean="0"/>
          </a:p>
          <a:p>
            <a:pPr marL="109728" indent="0">
              <a:buNone/>
            </a:pPr>
            <a:r>
              <a:rPr lang="en-US" sz="5600" dirty="0" smtClean="0"/>
              <a:t>Now </a:t>
            </a:r>
            <a:r>
              <a:rPr lang="en-US" sz="5600" dirty="0"/>
              <a:t>you do; your best defense is to purchase certified organic food, which cannot contain any GMOs, and to tell your friends and loved ones to do the same.</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And the fact-based a</a:t>
            </a:r>
            <a:r>
              <a:rPr lang="en-US" b="0" dirty="0" smtClean="0"/>
              <a:t>rgum</a:t>
            </a:r>
            <a:r>
              <a:rPr lang="en-US" dirty="0" smtClean="0"/>
              <a:t>ents</a:t>
            </a:r>
            <a:endParaRPr lang="en-US" dirty="0"/>
          </a:p>
        </p:txBody>
      </p:sp>
    </p:spTree>
    <p:extLst>
      <p:ext uri="{BB962C8B-B14F-4D97-AF65-F5344CB8AC3E}">
        <p14:creationId xmlns:p14="http://schemas.microsoft.com/office/powerpoint/2010/main" xmlns="" val="3563035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795" y="1695335"/>
            <a:ext cx="6400800" cy="4254691"/>
          </a:xfrm>
        </p:spPr>
        <p:txBody>
          <a:bodyPr>
            <a:normAutofit fontScale="77500" lnSpcReduction="20000"/>
          </a:bodyPr>
          <a:lstStyle/>
          <a:p>
            <a:r>
              <a:rPr lang="en-US" b="1" dirty="0"/>
              <a:t>Question: </a:t>
            </a:r>
            <a:r>
              <a:rPr lang="en-US" dirty="0"/>
              <a:t>Are Genetically Engineered </a:t>
            </a:r>
            <a:r>
              <a:rPr lang="en-US" dirty="0" smtClean="0"/>
              <a:t>Foods </a:t>
            </a:r>
            <a:r>
              <a:rPr lang="en-US" dirty="0"/>
              <a:t>Bad For Your Health</a:t>
            </a:r>
            <a:r>
              <a:rPr lang="en-US" dirty="0" smtClean="0"/>
              <a:t>?</a:t>
            </a:r>
          </a:p>
          <a:p>
            <a:pPr marL="109728" indent="0">
              <a:buNone/>
            </a:pPr>
            <a:endParaRPr lang="en-US" dirty="0"/>
          </a:p>
          <a:p>
            <a:r>
              <a:rPr lang="en-US" b="1" dirty="0"/>
              <a:t>Answer: </a:t>
            </a:r>
            <a:r>
              <a:rPr lang="en-US" dirty="0"/>
              <a:t>As far as we know, genetically engineered foods (or </a:t>
            </a:r>
            <a:r>
              <a:rPr lang="en-US" dirty="0">
                <a:hlinkClick r:id="rId3"/>
              </a:rPr>
              <a:t>genetically modified organisms</a:t>
            </a:r>
            <a:r>
              <a:rPr lang="en-US" dirty="0"/>
              <a:t> known as GMO) appear to be </a:t>
            </a:r>
            <a:r>
              <a:rPr lang="en-US" dirty="0">
                <a:solidFill>
                  <a:schemeClr val="accent4">
                    <a:lumMod val="60000"/>
                    <a:lumOff val="40000"/>
                  </a:schemeClr>
                </a:solidFill>
              </a:rPr>
              <a:t>healthy and safe</a:t>
            </a:r>
            <a:r>
              <a:rPr lang="en-US" dirty="0"/>
              <a:t>, and they are supposed to be </a:t>
            </a:r>
            <a:r>
              <a:rPr lang="en-US" dirty="0">
                <a:solidFill>
                  <a:schemeClr val="accent4">
                    <a:lumMod val="60000"/>
                    <a:lumOff val="40000"/>
                  </a:schemeClr>
                </a:solidFill>
              </a:rPr>
              <a:t>closely regulated</a:t>
            </a:r>
            <a:r>
              <a:rPr lang="en-US" dirty="0"/>
              <a:t>. As of 2003, according to the United States Food and Drug Administration (FDA), more than 81 percent of soybeans and 40 percent of corn produced in the United States are genetically modified -- so you have probably been consuming genetically modified foods for quite some time.</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a:xfrm>
            <a:off x="304800" y="381000"/>
            <a:ext cx="8077200" cy="1184302"/>
          </a:xfrm>
        </p:spPr>
        <p:txBody>
          <a:bodyPr>
            <a:normAutofit fontScale="90000"/>
          </a:bodyPr>
          <a:lstStyle/>
          <a:p>
            <a:r>
              <a:rPr lang="en-US" dirty="0"/>
              <a:t/>
            </a:r>
            <a:br>
              <a:rPr lang="en-US" dirty="0"/>
            </a:br>
            <a:r>
              <a:rPr lang="en-US" sz="1300" dirty="0"/>
              <a:t>Are Genetically Engineered Foods Bad For Your Health?</a:t>
            </a:r>
            <a:br>
              <a:rPr lang="en-US" sz="1300" dirty="0"/>
            </a:br>
            <a:r>
              <a:rPr lang="en-US" sz="1300" dirty="0"/>
              <a:t>By </a:t>
            </a:r>
            <a:r>
              <a:rPr lang="en-US" sz="1300" dirty="0">
                <a:hlinkClick r:id="rId4"/>
              </a:rPr>
              <a:t>Shereen Jegtvig</a:t>
            </a:r>
            <a:r>
              <a:rPr lang="en-US" sz="1300" dirty="0"/>
              <a:t>, About.com Guide</a:t>
            </a:r>
            <a:r>
              <a:rPr lang="en-US" sz="2000" dirty="0"/>
              <a:t/>
            </a:r>
            <a:br>
              <a:rPr lang="en-US" sz="2000" dirty="0"/>
            </a:br>
            <a:r>
              <a:rPr lang="en-US" sz="1300" dirty="0"/>
              <a:t>Updated May 05, 2012</a:t>
            </a:r>
            <a:br>
              <a:rPr lang="en-US" sz="1300" dirty="0"/>
            </a:br>
            <a:r>
              <a:rPr lang="en-US" sz="1300" dirty="0"/>
              <a:t>About.com Health's Disease and Condition content is reviewed by our </a:t>
            </a:r>
            <a:r>
              <a:rPr lang="en-US" sz="1300" dirty="0">
                <a:hlinkClick r:id="rId5"/>
              </a:rPr>
              <a:t>Medical Review Board</a:t>
            </a:r>
            <a:r>
              <a:rPr lang="en-US" sz="1300" dirty="0"/>
              <a:t> </a:t>
            </a:r>
            <a:r>
              <a:rPr lang="en-US" sz="2000" dirty="0"/>
              <a:t/>
            </a:r>
            <a:br>
              <a:rPr lang="en-US" sz="2000" dirty="0"/>
            </a:br>
            <a:endParaRPr lang="en-US" sz="20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10400" y="1600200"/>
            <a:ext cx="1524000" cy="201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87601" y="685800"/>
            <a:ext cx="1616676"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rot="10800000" flipV="1">
            <a:off x="6770612" y="3822681"/>
            <a:ext cx="2068588" cy="276999"/>
          </a:xfrm>
          <a:prstGeom prst="rect">
            <a:avLst/>
          </a:prstGeom>
        </p:spPr>
        <p:txBody>
          <a:bodyPr wrap="square">
            <a:spAutoFit/>
          </a:bodyPr>
          <a:lstStyle/>
          <a:p>
            <a:r>
              <a:rPr lang="en-US" sz="1200" i="1" dirty="0"/>
              <a:t>Steve Cole/Getty Images</a:t>
            </a:r>
            <a:endParaRPr lang="en-US" sz="1200" dirty="0"/>
          </a:p>
        </p:txBody>
      </p:sp>
    </p:spTree>
    <p:extLst>
      <p:ext uri="{BB962C8B-B14F-4D97-AF65-F5344CB8AC3E}">
        <p14:creationId xmlns:p14="http://schemas.microsoft.com/office/powerpoint/2010/main" xmlns="" val="3399870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Humans have been </a:t>
            </a:r>
            <a:r>
              <a:rPr lang="en-US" dirty="0">
                <a:solidFill>
                  <a:schemeClr val="accent4">
                    <a:lumMod val="60000"/>
                    <a:lumOff val="40000"/>
                  </a:schemeClr>
                </a:solidFill>
              </a:rPr>
              <a:t>doing this to their foods naturally for many years</a:t>
            </a:r>
            <a:r>
              <a:rPr lang="en-US" dirty="0"/>
              <a:t>. The old-fashioned way to genetically modify food crops is to </a:t>
            </a:r>
            <a:r>
              <a:rPr lang="en-US" dirty="0">
                <a:hlinkClick r:id="rId3"/>
              </a:rPr>
              <a:t>cross-breed plants</a:t>
            </a:r>
            <a:r>
              <a:rPr lang="en-US" dirty="0"/>
              <a:t> that show the characteristics the farmer wants to improve. Over several seasons, the preferred traits will become more evident. Unfortunately, this type of modification is a </a:t>
            </a:r>
            <a:r>
              <a:rPr lang="en-US" dirty="0">
                <a:solidFill>
                  <a:schemeClr val="accent4">
                    <a:lumMod val="60000"/>
                    <a:lumOff val="40000"/>
                  </a:schemeClr>
                </a:solidFill>
              </a:rPr>
              <a:t>slow and somewhat limited </a:t>
            </a:r>
            <a:r>
              <a:rPr lang="en-US" dirty="0"/>
              <a:t>process….</a:t>
            </a:r>
          </a:p>
          <a:p>
            <a:endParaRPr lang="en-US" dirty="0" smtClean="0"/>
          </a:p>
          <a:p>
            <a:r>
              <a:rPr lang="en-US" dirty="0" smtClean="0"/>
              <a:t>Genetically </a:t>
            </a:r>
            <a:r>
              <a:rPr lang="en-US" dirty="0"/>
              <a:t>engineered plants are </a:t>
            </a:r>
            <a:r>
              <a:rPr lang="en-US" dirty="0">
                <a:solidFill>
                  <a:schemeClr val="accent4">
                    <a:lumMod val="60000"/>
                    <a:lumOff val="40000"/>
                  </a:schemeClr>
                </a:solidFill>
              </a:rPr>
              <a:t>researched</a:t>
            </a:r>
            <a:r>
              <a:rPr lang="en-US" dirty="0"/>
              <a:t> for </a:t>
            </a:r>
            <a:r>
              <a:rPr lang="en-US" dirty="0">
                <a:solidFill>
                  <a:schemeClr val="accent4">
                    <a:lumMod val="60000"/>
                    <a:lumOff val="40000"/>
                  </a:schemeClr>
                </a:solidFill>
              </a:rPr>
              <a:t>safety</a:t>
            </a:r>
            <a:r>
              <a:rPr lang="en-US" dirty="0"/>
              <a:t> before the seeds are made available to farmers. The United States Department of Agriculture (USDA), the FDA and the Environmental Protection Agency (EPA) are all involved in the regulation of genetically engineered plants, including its impacts on plant </a:t>
            </a:r>
            <a:r>
              <a:rPr lang="en-US" dirty="0">
                <a:solidFill>
                  <a:schemeClr val="accent4">
                    <a:lumMod val="60000"/>
                    <a:lumOff val="40000"/>
                  </a:schemeClr>
                </a:solidFill>
              </a:rPr>
              <a:t>health, the </a:t>
            </a:r>
            <a:r>
              <a:rPr lang="en-US" dirty="0">
                <a:solidFill>
                  <a:schemeClr val="accent4">
                    <a:lumMod val="60000"/>
                    <a:lumOff val="40000"/>
                  </a:schemeClr>
                </a:solidFill>
                <a:hlinkClick r:id="rId4"/>
              </a:rPr>
              <a:t>environment</a:t>
            </a:r>
            <a:r>
              <a:rPr lang="en-US" dirty="0">
                <a:solidFill>
                  <a:schemeClr val="accent4">
                    <a:lumMod val="60000"/>
                    <a:lumOff val="40000"/>
                  </a:schemeClr>
                </a:solidFill>
              </a:rPr>
              <a:t>, and food safety</a:t>
            </a:r>
            <a:r>
              <a:rPr lang="en-US" dirty="0"/>
              <a:t>. </a:t>
            </a:r>
            <a:endParaRPr lang="en-US" dirty="0" smtClean="0"/>
          </a:p>
          <a:p>
            <a:endParaRPr lang="en-US" dirty="0"/>
          </a:p>
          <a:p>
            <a:r>
              <a:rPr lang="en-US" dirty="0" smtClean="0"/>
              <a:t>The </a:t>
            </a:r>
            <a:r>
              <a:rPr lang="en-US" dirty="0"/>
              <a:t>words "genetically modified" or "genetically engineered" may sound scary, but there really is a great potential for </a:t>
            </a:r>
            <a:r>
              <a:rPr lang="en-US" dirty="0">
                <a:solidFill>
                  <a:schemeClr val="accent4">
                    <a:lumMod val="60000"/>
                    <a:lumOff val="40000"/>
                  </a:schemeClr>
                </a:solidFill>
              </a:rPr>
              <a:t>saving lives and improving health </a:t>
            </a:r>
            <a:r>
              <a:rPr lang="en-US" dirty="0"/>
              <a:t>by making these changes to the plants that provide </a:t>
            </a:r>
            <a:r>
              <a:rPr lang="en-US" dirty="0">
                <a:solidFill>
                  <a:schemeClr val="accent4">
                    <a:lumMod val="60000"/>
                    <a:lumOff val="40000"/>
                  </a:schemeClr>
                </a:solidFill>
              </a:rPr>
              <a:t>foods we eat every day</a:t>
            </a:r>
            <a:r>
              <a:rPr lang="en-US" dirty="0"/>
              <a:t>. </a:t>
            </a:r>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…answer continued</a:t>
            </a:r>
            <a:endParaRPr lang="en-US" dirty="0"/>
          </a:p>
        </p:txBody>
      </p:sp>
    </p:spTree>
    <p:extLst>
      <p:ext uri="{BB962C8B-B14F-4D97-AF65-F5344CB8AC3E}">
        <p14:creationId xmlns:p14="http://schemas.microsoft.com/office/powerpoint/2010/main" xmlns="" val="292770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fontScale="90000"/>
          </a:bodyPr>
          <a:lstStyle/>
          <a:p>
            <a:r>
              <a:rPr lang="en-US" sz="3600" dirty="0"/>
              <a:t>Strategic communications approaches for social change</a:t>
            </a:r>
          </a:p>
        </p:txBody>
      </p:sp>
      <p:sp>
        <p:nvSpPr>
          <p:cNvPr id="228355" name="Rectangle 3"/>
          <p:cNvSpPr>
            <a:spLocks noGrp="1" noChangeArrowheads="1"/>
          </p:cNvSpPr>
          <p:nvPr>
            <p:ph type="body" idx="1"/>
          </p:nvPr>
        </p:nvSpPr>
        <p:spPr>
          <a:xfrm>
            <a:off x="1143000" y="1524000"/>
            <a:ext cx="7543800" cy="4191000"/>
          </a:xfrm>
        </p:spPr>
        <p:txBody>
          <a:bodyPr>
            <a:normAutofit/>
          </a:bodyPr>
          <a:lstStyle/>
          <a:p>
            <a:r>
              <a:rPr lang="en-US" sz="2800" dirty="0">
                <a:solidFill>
                  <a:schemeClr val="hlink"/>
                </a:solidFill>
              </a:rPr>
              <a:t>Framing</a:t>
            </a:r>
            <a:r>
              <a:rPr lang="en-US" sz="2800" dirty="0"/>
              <a:t> (sets context, cognition and discourse)</a:t>
            </a:r>
          </a:p>
          <a:p>
            <a:r>
              <a:rPr lang="en-US" sz="2800" dirty="0">
                <a:solidFill>
                  <a:schemeClr val="hlink"/>
                </a:solidFill>
              </a:rPr>
              <a:t>Values-based </a:t>
            </a:r>
            <a:r>
              <a:rPr lang="en-US" sz="2800" dirty="0"/>
              <a:t>communications (uses widely held cultural values to provide personal meaning</a:t>
            </a:r>
            <a:r>
              <a:rPr lang="en-US" sz="2800" dirty="0" smtClean="0"/>
              <a:t>)</a:t>
            </a:r>
          </a:p>
          <a:p>
            <a:endParaRPr lang="en-US" sz="2800" dirty="0"/>
          </a:p>
          <a:p>
            <a:pPr marL="109728" indent="0">
              <a:buNone/>
            </a:pPr>
            <a:r>
              <a:rPr lang="en-US" sz="2800" i="1" dirty="0" smtClean="0"/>
              <a:t>Pay attention to how these approaches  shape your communications and how your audiences see your issues</a:t>
            </a:r>
            <a:endParaRPr lang="en-US" sz="2800" b="1" i="1" dirty="0"/>
          </a:p>
        </p:txBody>
      </p:sp>
    </p:spTree>
    <p:extLst>
      <p:ext uri="{BB962C8B-B14F-4D97-AF65-F5344CB8AC3E}">
        <p14:creationId xmlns:p14="http://schemas.microsoft.com/office/powerpoint/2010/main" xmlns="" val="45824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RESOURCES</a:t>
            </a:r>
          </a:p>
          <a:p>
            <a:endParaRPr lang="en-US" dirty="0">
              <a:hlinkClick r:id="rId3"/>
            </a:endParaRPr>
          </a:p>
          <a:p>
            <a:r>
              <a:rPr lang="en-US" dirty="0" smtClean="0">
                <a:hlinkClick r:id="rId3"/>
              </a:rPr>
              <a:t>www.janeelderstrategies.com</a:t>
            </a:r>
            <a:endParaRPr lang="en-US" dirty="0" smtClean="0"/>
          </a:p>
          <a:p>
            <a:r>
              <a:rPr lang="en-US" dirty="0">
                <a:hlinkClick r:id="rId4"/>
              </a:rPr>
              <a:t>http://</a:t>
            </a:r>
            <a:r>
              <a:rPr lang="en-US" dirty="0" smtClean="0">
                <a:hlinkClick r:id="rId4"/>
              </a:rPr>
              <a:t>www.geneticsandsociety.org</a:t>
            </a:r>
            <a:endParaRPr lang="en-US" dirty="0" smtClean="0"/>
          </a:p>
          <a:p>
            <a:r>
              <a:rPr lang="en-US" dirty="0" smtClean="0">
                <a:hlinkClick r:id="rId5"/>
              </a:rPr>
              <a:t>www.frameworksinstitute.org</a:t>
            </a:r>
            <a:endParaRPr lang="en-US" dirty="0"/>
          </a:p>
          <a:p>
            <a:pPr marL="109728" indent="0">
              <a:buNone/>
            </a:pPr>
            <a:endParaRPr lang="en-US" dirty="0" smtClean="0"/>
          </a:p>
          <a:p>
            <a:endParaRPr lang="en-US" dirty="0" smtClean="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373711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4715634" cy="4525963"/>
          </a:xfrm>
        </p:spPr>
        <p:txBody>
          <a:bodyPr>
            <a:normAutofit/>
          </a:bodyPr>
          <a:lstStyle/>
          <a:p>
            <a:r>
              <a:rPr lang="en-US" dirty="0" smtClean="0"/>
              <a:t>We live in a culture saturated with appeals that compete for our attention and concern</a:t>
            </a:r>
          </a:p>
          <a:p>
            <a:r>
              <a:rPr lang="en-US" dirty="0" smtClean="0"/>
              <a:t>Our issues can get lost in the background noise or interpreted through opposing frameworks</a:t>
            </a:r>
          </a:p>
          <a:p>
            <a:pPr marL="109728" indent="0">
              <a:buNone/>
            </a:pPr>
            <a:endParaRPr lang="en-US" dirty="0"/>
          </a:p>
        </p:txBody>
      </p:sp>
      <p:sp>
        <p:nvSpPr>
          <p:cNvPr id="5" name="Footer Placeholder 4"/>
          <p:cNvSpPr>
            <a:spLocks noGrp="1"/>
          </p:cNvSpPr>
          <p:nvPr>
            <p:ph type="ftr" sz="quarter" idx="11"/>
          </p:nvPr>
        </p:nvSpPr>
        <p:spPr/>
        <p:txBody>
          <a:bodyPr/>
          <a:lstStyle/>
          <a:p>
            <a:r>
              <a:rPr lang="en-US" dirty="0" smtClean="0"/>
              <a:t>Jane Elder, CGS  July 2012</a:t>
            </a:r>
            <a:endParaRPr lang="en-US" dirty="0"/>
          </a:p>
        </p:txBody>
      </p:sp>
      <p:sp>
        <p:nvSpPr>
          <p:cNvPr id="128002" name="Rectangle 2"/>
          <p:cNvSpPr>
            <a:spLocks noGrp="1" noChangeArrowheads="1"/>
          </p:cNvSpPr>
          <p:nvPr>
            <p:ph type="title"/>
          </p:nvPr>
        </p:nvSpPr>
        <p:spPr/>
        <p:txBody>
          <a:bodyPr>
            <a:normAutofit fontScale="90000"/>
          </a:bodyPr>
          <a:lstStyle/>
          <a:p>
            <a:r>
              <a:rPr lang="en-US" dirty="0" smtClean="0"/>
              <a:t>Factual information alone doesn’t communicate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990600"/>
            <a:ext cx="3095625" cy="309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70533" y="4343400"/>
            <a:ext cx="1921184" cy="1921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689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981200"/>
            <a:ext cx="6477000" cy="4178491"/>
          </a:xfrm>
        </p:spPr>
        <p:txBody>
          <a:bodyPr>
            <a:normAutofit fontScale="92500" lnSpcReduction="20000"/>
          </a:bodyPr>
          <a:lstStyle/>
          <a:p>
            <a:r>
              <a:rPr lang="en-US" sz="2800" i="1" dirty="0" smtClean="0">
                <a:solidFill>
                  <a:srgbClr val="FF0000"/>
                </a:solidFill>
              </a:rPr>
              <a:t>Concepts </a:t>
            </a:r>
            <a:r>
              <a:rPr lang="en-US" sz="2800" i="1" dirty="0">
                <a:solidFill>
                  <a:srgbClr val="FF0000"/>
                </a:solidFill>
              </a:rPr>
              <a:t>and values </a:t>
            </a:r>
            <a:r>
              <a:rPr lang="en-US" sz="2800" dirty="0" smtClean="0"/>
              <a:t>help</a:t>
            </a:r>
            <a:r>
              <a:rPr lang="en-US" sz="2800" i="1" dirty="0" smtClean="0">
                <a:solidFill>
                  <a:srgbClr val="FF0000"/>
                </a:solidFill>
              </a:rPr>
              <a:t> </a:t>
            </a:r>
            <a:r>
              <a:rPr lang="en-US" sz="2800" dirty="0" smtClean="0"/>
              <a:t>assign meaning.</a:t>
            </a:r>
          </a:p>
          <a:p>
            <a:r>
              <a:rPr lang="en-US" sz="2800" dirty="0" smtClean="0">
                <a:solidFill>
                  <a:srgbClr val="FF0000"/>
                </a:solidFill>
              </a:rPr>
              <a:t>Understanding is frame-based</a:t>
            </a:r>
            <a:r>
              <a:rPr lang="en-US" sz="2800" dirty="0" smtClean="0"/>
              <a:t>, not fact-based</a:t>
            </a:r>
          </a:p>
          <a:p>
            <a:r>
              <a:rPr lang="en-US" sz="2800" dirty="0" smtClean="0"/>
              <a:t>Our mind seeks </a:t>
            </a:r>
            <a:r>
              <a:rPr lang="en-US" sz="2800" b="1" i="1" dirty="0" smtClean="0">
                <a:solidFill>
                  <a:srgbClr val="FF0000"/>
                </a:solidFill>
              </a:rPr>
              <a:t>cues</a:t>
            </a:r>
            <a:r>
              <a:rPr lang="en-US" sz="2800" dirty="0" smtClean="0"/>
              <a:t> to </a:t>
            </a:r>
            <a:r>
              <a:rPr lang="en-US" sz="2800" i="1" dirty="0" smtClean="0">
                <a:solidFill>
                  <a:srgbClr val="FF0000"/>
                </a:solidFill>
              </a:rPr>
              <a:t>connect </a:t>
            </a:r>
            <a:r>
              <a:rPr lang="en-US" sz="2800" i="1" dirty="0">
                <a:solidFill>
                  <a:srgbClr val="FF0000"/>
                </a:solidFill>
              </a:rPr>
              <a:t>to </a:t>
            </a:r>
            <a:r>
              <a:rPr lang="en-US" sz="2800" i="1" dirty="0" smtClean="0">
                <a:solidFill>
                  <a:srgbClr val="FF0000"/>
                </a:solidFill>
              </a:rPr>
              <a:t>established pictures and shortcuts</a:t>
            </a:r>
            <a:endParaRPr lang="en-US" i="1" dirty="0" smtClean="0">
              <a:solidFill>
                <a:srgbClr val="FF0000"/>
              </a:solidFill>
            </a:endParaRPr>
          </a:p>
          <a:p>
            <a:r>
              <a:rPr lang="en-US" b="1" i="1" dirty="0" smtClean="0">
                <a:solidFill>
                  <a:srgbClr val="FF0000"/>
                </a:solidFill>
              </a:rPr>
              <a:t>Reason--not rhetoric-- </a:t>
            </a:r>
            <a:r>
              <a:rPr lang="en-US" dirty="0" smtClean="0"/>
              <a:t>helps break down barriers</a:t>
            </a:r>
          </a:p>
          <a:p>
            <a:r>
              <a:rPr lang="en-US" b="1" i="1" dirty="0">
                <a:solidFill>
                  <a:srgbClr val="FF0000"/>
                </a:solidFill>
              </a:rPr>
              <a:t>Solutions</a:t>
            </a:r>
            <a:r>
              <a:rPr lang="en-US" dirty="0">
                <a:solidFill>
                  <a:srgbClr val="FF0000"/>
                </a:solidFill>
              </a:rPr>
              <a:t> </a:t>
            </a:r>
            <a:r>
              <a:rPr lang="en-US" dirty="0" smtClean="0">
                <a:solidFill>
                  <a:srgbClr val="FF0000"/>
                </a:solidFill>
              </a:rPr>
              <a:t> </a:t>
            </a:r>
            <a:r>
              <a:rPr lang="en-US" dirty="0" smtClean="0"/>
              <a:t>in messages help </a:t>
            </a:r>
            <a:r>
              <a:rPr lang="en-US" dirty="0"/>
              <a:t>us see where we </a:t>
            </a:r>
            <a:r>
              <a:rPr lang="en-US" dirty="0" smtClean="0"/>
              <a:t>fit in </a:t>
            </a:r>
          </a:p>
          <a:p>
            <a:r>
              <a:rPr lang="en-US" dirty="0" smtClean="0"/>
              <a:t>The </a:t>
            </a:r>
            <a:r>
              <a:rPr lang="en-US" b="1" i="1" dirty="0" smtClean="0">
                <a:solidFill>
                  <a:srgbClr val="FF0000"/>
                </a:solidFill>
              </a:rPr>
              <a:t>right messengers </a:t>
            </a:r>
            <a:r>
              <a:rPr lang="en-US" dirty="0" smtClean="0"/>
              <a:t>help build trust</a:t>
            </a:r>
          </a:p>
          <a:p>
            <a:endParaRPr lang="en-US" dirty="0"/>
          </a:p>
        </p:txBody>
      </p:sp>
      <p:sp>
        <p:nvSpPr>
          <p:cNvPr id="3" name="Title 2"/>
          <p:cNvSpPr>
            <a:spLocks noGrp="1"/>
          </p:cNvSpPr>
          <p:nvPr>
            <p:ph type="title"/>
          </p:nvPr>
        </p:nvSpPr>
        <p:spPr>
          <a:xfrm>
            <a:off x="457200" y="457200"/>
            <a:ext cx="8229600" cy="1447800"/>
          </a:xfrm>
        </p:spPr>
        <p:txBody>
          <a:bodyPr>
            <a:normAutofit/>
          </a:bodyPr>
          <a:lstStyle/>
          <a:p>
            <a:r>
              <a:rPr lang="en-US" dirty="0"/>
              <a:t>M</a:t>
            </a:r>
            <a:r>
              <a:rPr lang="en-US" dirty="0" smtClean="0"/>
              <a:t>essages need to be </a:t>
            </a:r>
            <a:br>
              <a:rPr lang="en-US" dirty="0" smtClean="0"/>
            </a:br>
            <a:r>
              <a:rPr lang="en-US" i="1" dirty="0" smtClean="0"/>
              <a:t>meaning</a:t>
            </a:r>
            <a:r>
              <a:rPr lang="en-US" dirty="0" smtClean="0"/>
              <a:t>-full to connect</a:t>
            </a:r>
            <a:endParaRPr lang="en-US" dirty="0"/>
          </a:p>
        </p:txBody>
      </p:sp>
      <p:sp>
        <p:nvSpPr>
          <p:cNvPr id="4" name="Footer Placeholder 3"/>
          <p:cNvSpPr>
            <a:spLocks noGrp="1"/>
          </p:cNvSpPr>
          <p:nvPr>
            <p:ph type="ftr" sz="quarter" idx="11"/>
          </p:nvPr>
        </p:nvSpPr>
        <p:spPr/>
        <p:txBody>
          <a:bodyPr/>
          <a:lstStyle/>
          <a:p>
            <a:r>
              <a:rPr kumimoji="0" lang="en-US" dirty="0" smtClean="0"/>
              <a:t>Jane Elder, CGS  July 2012</a:t>
            </a:r>
            <a:endParaRPr kumimoji="0"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667000"/>
            <a:ext cx="1828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357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lstStyle/>
          <a:p>
            <a:r>
              <a:rPr lang="en-US" dirty="0" smtClean="0"/>
              <a:t>What is a frame?</a:t>
            </a:r>
            <a:endParaRPr lang="en-US" dirty="0"/>
          </a:p>
        </p:txBody>
      </p:sp>
      <p:sp>
        <p:nvSpPr>
          <p:cNvPr id="5" name="Rectangle 3"/>
          <p:cNvSpPr>
            <a:spLocks noGrp="1" noChangeArrowheads="1"/>
          </p:cNvSpPr>
          <p:nvPr>
            <p:ph idx="1"/>
          </p:nvPr>
        </p:nvSpPr>
        <p:spPr/>
        <p:txBody>
          <a:bodyPr>
            <a:normAutofit fontScale="92500" lnSpcReduction="10000"/>
          </a:bodyPr>
          <a:lstStyle/>
          <a:p>
            <a:pPr>
              <a:lnSpc>
                <a:spcPct val="80000"/>
              </a:lnSpc>
            </a:pPr>
            <a:r>
              <a:rPr lang="en-US" sz="2800" dirty="0" smtClean="0"/>
              <a:t>Framing: the </a:t>
            </a:r>
            <a:r>
              <a:rPr lang="en-US" sz="2800" dirty="0"/>
              <a:t>way </a:t>
            </a:r>
            <a:r>
              <a:rPr lang="en-US" sz="2800" dirty="0" smtClean="0"/>
              <a:t>information </a:t>
            </a:r>
            <a:r>
              <a:rPr lang="en-US" sz="2800" dirty="0"/>
              <a:t>is conveyed– the symbols, metaphors, and messengers, visuals, messages, stories, numbers, and context</a:t>
            </a:r>
            <a:r>
              <a:rPr lang="en-US" sz="2800" dirty="0" smtClean="0"/>
              <a:t>.* </a:t>
            </a:r>
          </a:p>
          <a:p>
            <a:pPr>
              <a:lnSpc>
                <a:spcPct val="80000"/>
              </a:lnSpc>
            </a:pPr>
            <a:endParaRPr lang="en-US" sz="2800" dirty="0"/>
          </a:p>
          <a:p>
            <a:pPr>
              <a:lnSpc>
                <a:spcPct val="80000"/>
              </a:lnSpc>
            </a:pPr>
            <a:r>
              <a:rPr lang="en-US" sz="2800" dirty="0"/>
              <a:t>These elements create the frame, and signal what is important and what can be ignored</a:t>
            </a:r>
            <a:r>
              <a:rPr lang="en-US" sz="2800" dirty="0" smtClean="0"/>
              <a:t>.* </a:t>
            </a:r>
          </a:p>
          <a:p>
            <a:pPr>
              <a:lnSpc>
                <a:spcPct val="80000"/>
              </a:lnSpc>
            </a:pPr>
            <a:endParaRPr lang="en-US" sz="2800" dirty="0"/>
          </a:p>
          <a:p>
            <a:pPr>
              <a:lnSpc>
                <a:spcPct val="80000"/>
              </a:lnSpc>
            </a:pPr>
            <a:r>
              <a:rPr lang="en-US" sz="2800" dirty="0" smtClean="0"/>
              <a:t>Frames </a:t>
            </a:r>
            <a:r>
              <a:rPr lang="en-US" sz="2800" dirty="0"/>
              <a:t>influence decisions, define the issue, determine who is responsible and offer potential solutions. </a:t>
            </a:r>
            <a:endParaRPr lang="en-US" sz="2800" dirty="0" smtClean="0"/>
          </a:p>
          <a:p>
            <a:pPr>
              <a:lnSpc>
                <a:spcPct val="80000"/>
              </a:lnSpc>
            </a:pPr>
            <a:endParaRPr lang="en-US" sz="2800" dirty="0"/>
          </a:p>
          <a:p>
            <a:pPr marL="109728" indent="0">
              <a:lnSpc>
                <a:spcPct val="80000"/>
              </a:lnSpc>
              <a:buNone/>
            </a:pPr>
            <a:endParaRPr lang="en-US" sz="2000" i="1" dirty="0" smtClean="0"/>
          </a:p>
          <a:p>
            <a:pPr marL="109728" indent="0">
              <a:lnSpc>
                <a:spcPct val="80000"/>
              </a:lnSpc>
              <a:buNone/>
            </a:pPr>
            <a:endParaRPr lang="en-US" sz="2000" i="1" dirty="0"/>
          </a:p>
          <a:p>
            <a:pPr marL="109728" indent="0">
              <a:lnSpc>
                <a:spcPct val="80000"/>
              </a:lnSpc>
              <a:buNone/>
            </a:pPr>
            <a:r>
              <a:rPr lang="en-US" sz="2000" i="1" dirty="0" smtClean="0"/>
              <a:t>Source: Frameworks Institute</a:t>
            </a:r>
            <a:endParaRPr lang="en-US" sz="2000" i="1" dirty="0"/>
          </a:p>
        </p:txBody>
      </p:sp>
    </p:spTree>
    <p:extLst>
      <p:ext uri="{BB962C8B-B14F-4D97-AF65-F5344CB8AC3E}">
        <p14:creationId xmlns:p14="http://schemas.microsoft.com/office/powerpoint/2010/main" xmlns="" val="296157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Burdensome regulation</a:t>
            </a:r>
          </a:p>
          <a:p>
            <a:r>
              <a:rPr lang="en-US" dirty="0" smtClean="0"/>
              <a:t>Nanny state</a:t>
            </a:r>
          </a:p>
          <a:p>
            <a:r>
              <a:rPr lang="en-US" dirty="0" smtClean="0"/>
              <a:t>99 percent</a:t>
            </a:r>
          </a:p>
          <a:p>
            <a:r>
              <a:rPr lang="en-US" dirty="0" smtClean="0"/>
              <a:t>Environmental extremist</a:t>
            </a:r>
          </a:p>
          <a:p>
            <a:r>
              <a:rPr lang="en-US" dirty="0" smtClean="0"/>
              <a:t>Government overreach</a:t>
            </a:r>
          </a:p>
          <a:p>
            <a:r>
              <a:rPr lang="en-US" dirty="0" smtClean="0"/>
              <a:t>Bad parenting and/or lax morals cause: crime, teenage pregnancy, the achievement gap, childhood obesity (pick your issue)</a:t>
            </a:r>
          </a:p>
          <a:p>
            <a:endParaRPr lang="en-US" dirty="0" smtClean="0"/>
          </a:p>
          <a:p>
            <a:endParaRPr lang="en-US" dirty="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p:txBody>
          <a:bodyPr>
            <a:normAutofit fontScale="90000"/>
          </a:bodyPr>
          <a:lstStyle/>
          <a:p>
            <a:r>
              <a:rPr lang="en-US" dirty="0" smtClean="0"/>
              <a:t>Active Frames in American Culture</a:t>
            </a:r>
            <a:endParaRPr lang="en-US" dirty="0"/>
          </a:p>
        </p:txBody>
      </p:sp>
    </p:spTree>
    <p:extLst>
      <p:ext uri="{BB962C8B-B14F-4D97-AF65-F5344CB8AC3E}">
        <p14:creationId xmlns:p14="http://schemas.microsoft.com/office/powerpoint/2010/main" xmlns="" val="3953369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3111691"/>
          </a:xfrm>
        </p:spPr>
        <p:txBody>
          <a:bodyPr/>
          <a:lstStyle/>
          <a:p>
            <a:r>
              <a:rPr lang="en-US" dirty="0" smtClean="0"/>
              <a:t>Values are the first level of a frame: the first cue for how we will think about an issue</a:t>
            </a:r>
          </a:p>
          <a:p>
            <a:endParaRPr lang="en-US" dirty="0" smtClean="0"/>
          </a:p>
        </p:txBody>
      </p:sp>
      <p:sp>
        <p:nvSpPr>
          <p:cNvPr id="3" name="Footer Placeholder 2"/>
          <p:cNvSpPr>
            <a:spLocks noGrp="1"/>
          </p:cNvSpPr>
          <p:nvPr>
            <p:ph type="ftr" sz="quarter" idx="11"/>
          </p:nvPr>
        </p:nvSpPr>
        <p:spPr/>
        <p:txBody>
          <a:bodyPr/>
          <a:lstStyle/>
          <a:p>
            <a:r>
              <a:rPr kumimoji="0" lang="en-US" dirty="0" smtClean="0"/>
              <a:t>Jane Elder, CGS  July 2012</a:t>
            </a:r>
            <a:endParaRPr kumimoji="0" lang="en-US" dirty="0"/>
          </a:p>
        </p:txBody>
      </p:sp>
      <p:sp>
        <p:nvSpPr>
          <p:cNvPr id="4" name="Title 3"/>
          <p:cNvSpPr>
            <a:spLocks noGrp="1"/>
          </p:cNvSpPr>
          <p:nvPr>
            <p:ph type="title"/>
          </p:nvPr>
        </p:nvSpPr>
        <p:spPr>
          <a:xfrm>
            <a:off x="457200" y="457200"/>
            <a:ext cx="8229600" cy="2057400"/>
          </a:xfrm>
        </p:spPr>
        <p:txBody>
          <a:bodyPr>
            <a:normAutofit/>
          </a:bodyPr>
          <a:lstStyle/>
          <a:p>
            <a:r>
              <a:rPr lang="en-US" i="1" dirty="0" smtClean="0">
                <a:solidFill>
                  <a:srgbClr val="FF0000"/>
                </a:solidFill>
              </a:rPr>
              <a:t>Values</a:t>
            </a:r>
            <a:r>
              <a:rPr lang="en-US" dirty="0" smtClean="0"/>
              <a:t>, language, metaphors, symbols, stereotypes and messengers shape the frame</a:t>
            </a:r>
            <a:endParaRPr lang="en-US" dirty="0"/>
          </a:p>
        </p:txBody>
      </p:sp>
    </p:spTree>
    <p:extLst>
      <p:ext uri="{BB962C8B-B14F-4D97-AF65-F5344CB8AC3E}">
        <p14:creationId xmlns:p14="http://schemas.microsoft.com/office/powerpoint/2010/main" xmlns="" val="61038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9600" y="1665985"/>
            <a:ext cx="57150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514600" y="4343400"/>
            <a:ext cx="57150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kumimoji="0" lang="en-US" dirty="0" smtClean="0"/>
              <a:t>Jane Elder, CGS  July 2012</a:t>
            </a:r>
            <a:endParaRPr kumimoji="0" lang="en-US" dirty="0"/>
          </a:p>
        </p:txBody>
      </p:sp>
      <p:sp>
        <p:nvSpPr>
          <p:cNvPr id="7" name="Title 6"/>
          <p:cNvSpPr>
            <a:spLocks noGrp="1"/>
          </p:cNvSpPr>
          <p:nvPr>
            <p:ph type="title"/>
          </p:nvPr>
        </p:nvSpPr>
        <p:spPr/>
        <p:txBody>
          <a:bodyPr/>
          <a:lstStyle/>
          <a:p>
            <a:r>
              <a:rPr lang="en-US" dirty="0" smtClean="0"/>
              <a:t>Frames are part of daily life</a:t>
            </a:r>
            <a:endParaRPr lang="en-US" dirty="0"/>
          </a:p>
        </p:txBody>
      </p:sp>
      <p:sp>
        <p:nvSpPr>
          <p:cNvPr id="3" name="Rectangle 2"/>
          <p:cNvSpPr/>
          <p:nvPr/>
        </p:nvSpPr>
        <p:spPr>
          <a:xfrm>
            <a:off x="2286000" y="3613666"/>
            <a:ext cx="4790853" cy="338554"/>
          </a:xfrm>
          <a:prstGeom prst="rect">
            <a:avLst/>
          </a:prstGeom>
        </p:spPr>
        <p:txBody>
          <a:bodyPr wrap="square">
            <a:spAutoFit/>
          </a:bodyPr>
          <a:lstStyle/>
          <a:p>
            <a:r>
              <a:rPr lang="en-US" sz="1600" dirty="0" smtClean="0"/>
              <a:t>From Stone Soup, created by Jan Eliot</a:t>
            </a:r>
            <a:endParaRPr lang="en-US" sz="1600" dirty="0"/>
          </a:p>
        </p:txBody>
      </p:sp>
    </p:spTree>
    <p:extLst>
      <p:ext uri="{BB962C8B-B14F-4D97-AF65-F5344CB8AC3E}">
        <p14:creationId xmlns:p14="http://schemas.microsoft.com/office/powerpoint/2010/main" xmlns="" val="3900215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3736</TotalTime>
  <Words>4537</Words>
  <Application>Microsoft Office PowerPoint</Application>
  <PresentationFormat>On-screen Show (4:3)</PresentationFormat>
  <Paragraphs>455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Communicating to Reach Public Audiences in Turbulent Times</vt:lpstr>
      <vt:lpstr>Strategic communications approaches for social change</vt:lpstr>
      <vt:lpstr>Credit where credit is due </vt:lpstr>
      <vt:lpstr>Factual information alone doesn’t communicate</vt:lpstr>
      <vt:lpstr>Messages need to be  meaning-full to connect</vt:lpstr>
      <vt:lpstr>What is a frame?</vt:lpstr>
      <vt:lpstr>Active Frames in American Culture</vt:lpstr>
      <vt:lpstr>Values, language, metaphors, symbols, stereotypes and messengers shape the frame</vt:lpstr>
      <vt:lpstr>Frames are part of daily life</vt:lpstr>
      <vt:lpstr>Avoid fear and catastrophe frames</vt:lpstr>
      <vt:lpstr>Avoid defensive frames if possible</vt:lpstr>
      <vt:lpstr>Tricky biopolitical frames </vt:lpstr>
      <vt:lpstr>Instead, bridge and reframe</vt:lpstr>
      <vt:lpstr>Tone is critical: Are you providing solutions to grapple with challenging issues?</vt:lpstr>
      <vt:lpstr>News practices can fragment your story into isolated pieces</vt:lpstr>
      <vt:lpstr>Communicate your themes with context</vt:lpstr>
      <vt:lpstr>What’s the news angle?          What’s the connecting theme?</vt:lpstr>
      <vt:lpstr>Slide 18</vt:lpstr>
      <vt:lpstr>Values-based communication</vt:lpstr>
      <vt:lpstr>Values-based communication works…</vt:lpstr>
      <vt:lpstr>The approach: Identify and speak to your audience’s values and concerns</vt:lpstr>
      <vt:lpstr>Global Human Values</vt:lpstr>
      <vt:lpstr>American Cultural Values</vt:lpstr>
      <vt:lpstr>Biopolitical values?</vt:lpstr>
      <vt:lpstr>Values-based messages… state your core rationale – they aren’t slogans or sound bites </vt:lpstr>
      <vt:lpstr>A sample message</vt:lpstr>
      <vt:lpstr>Anatomy of a Values-based message</vt:lpstr>
      <vt:lpstr>Anatomy of a Message</vt:lpstr>
      <vt:lpstr>Anatomy of a Message</vt:lpstr>
      <vt:lpstr>A sample “solution” statement</vt:lpstr>
      <vt:lpstr>Building a Message:  The threat or problem statement</vt:lpstr>
      <vt:lpstr>Building a Message:  The solution statement</vt:lpstr>
      <vt:lpstr>Anatomy of a message simplified in an ad</vt:lpstr>
      <vt:lpstr>Looking at some messages</vt:lpstr>
      <vt:lpstr>And the fact-based arguments</vt:lpstr>
      <vt:lpstr> Are Genetically Engineered Foods Bad For Your Health? By Shereen Jegtvig, About.com Guide Updated May 05, 2012 About.com Health's Disease and Condition content is reviewed by our Medical Review Board  </vt:lpstr>
      <vt:lpstr>…answer continued</vt:lpstr>
      <vt:lpstr>Strategic communications approaches for social change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to Reach</dc:title>
  <dc:creator>Jane</dc:creator>
  <cp:lastModifiedBy>Jassica Cussins</cp:lastModifiedBy>
  <cp:revision>186</cp:revision>
  <cp:lastPrinted>2012-07-22T21:39:24Z</cp:lastPrinted>
  <dcterms:created xsi:type="dcterms:W3CDTF">2011-03-26T21:24:06Z</dcterms:created>
  <dcterms:modified xsi:type="dcterms:W3CDTF">2012-08-06T19:20:47Z</dcterms:modified>
</cp:coreProperties>
</file>